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58" r:id="rId8"/>
    <p:sldId id="259" r:id="rId9"/>
    <p:sldId id="265" r:id="rId10"/>
    <p:sldId id="267" r:id="rId11"/>
    <p:sldId id="266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B6537-6A15-48F9-88D6-93077BC69FF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0B0650-2BEC-4487-A679-A26F0F31832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Per CSU policy, we are required to review these reports and note any discrepancies, deficits and resolutions.</a:t>
          </a:r>
        </a:p>
      </dgm:t>
    </dgm:pt>
    <dgm:pt modelId="{BA2D9EF9-F2F2-4B23-B0E4-82413CB2510C}" type="parTrans" cxnId="{D3410BBB-E396-4CC6-BBFA-32031E2F8EAE}">
      <dgm:prSet/>
      <dgm:spPr/>
      <dgm:t>
        <a:bodyPr/>
        <a:lstStyle/>
        <a:p>
          <a:endParaRPr lang="en-US"/>
        </a:p>
      </dgm:t>
    </dgm:pt>
    <dgm:pt modelId="{88BA8F3E-1F1E-40C2-A883-E85B957214B4}" type="sibTrans" cxnId="{D3410BBB-E396-4CC6-BBFA-32031E2F8EAE}">
      <dgm:prSet/>
      <dgm:spPr/>
      <dgm:t>
        <a:bodyPr/>
        <a:lstStyle/>
        <a:p>
          <a:endParaRPr lang="en-US"/>
        </a:p>
      </dgm:t>
    </dgm:pt>
    <dgm:pt modelId="{B3D3D9F9-611F-475E-8CAA-E9B4CA449C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is our opportunity to ensure revenues look to be on track. </a:t>
          </a:r>
          <a:r>
            <a:rPr lang="en-US" dirty="0" err="1"/>
            <a:t>i.e</a:t>
          </a:r>
          <a:r>
            <a:rPr lang="en-US" dirty="0"/>
            <a:t> </a:t>
          </a:r>
          <a:r>
            <a:rPr lang="en-US" dirty="0" err="1"/>
            <a:t>cr</a:t>
          </a:r>
          <a:r>
            <a:rPr lang="en-US" dirty="0"/>
            <a:t> monthly. </a:t>
          </a:r>
          <a:r>
            <a:rPr lang="en-US" dirty="0" err="1"/>
            <a:t>i.e</a:t>
          </a:r>
          <a:r>
            <a:rPr lang="en-US" dirty="0"/>
            <a:t> bill submittal on time.</a:t>
          </a:r>
        </a:p>
      </dgm:t>
    </dgm:pt>
    <dgm:pt modelId="{AB149A08-07C2-4694-AA27-108FBF1C6802}" type="parTrans" cxnId="{153A5FA0-0106-4491-8015-9945F7E4E3D7}">
      <dgm:prSet/>
      <dgm:spPr/>
      <dgm:t>
        <a:bodyPr/>
        <a:lstStyle/>
        <a:p>
          <a:endParaRPr lang="en-US"/>
        </a:p>
      </dgm:t>
    </dgm:pt>
    <dgm:pt modelId="{7B410E87-0394-49B6-A161-497E65EF76BE}" type="sibTrans" cxnId="{153A5FA0-0106-4491-8015-9945F7E4E3D7}">
      <dgm:prSet/>
      <dgm:spPr/>
      <dgm:t>
        <a:bodyPr/>
        <a:lstStyle/>
        <a:p>
          <a:endParaRPr lang="en-US"/>
        </a:p>
      </dgm:t>
    </dgm:pt>
    <dgm:pt modelId="{73F958E3-0686-40D3-8684-5EBEA307D1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At this point actuals for salaries are expected to be at 50% of budget.</a:t>
          </a:r>
        </a:p>
      </dgm:t>
    </dgm:pt>
    <dgm:pt modelId="{845C3A67-3D6A-484E-99BE-3E68B74BB619}" type="parTrans" cxnId="{7AA3609F-5B18-4C39-AB99-BD53739D5483}">
      <dgm:prSet/>
      <dgm:spPr/>
      <dgm:t>
        <a:bodyPr/>
        <a:lstStyle/>
        <a:p>
          <a:endParaRPr lang="en-US"/>
        </a:p>
      </dgm:t>
    </dgm:pt>
    <dgm:pt modelId="{89B648F7-3370-4289-A4C6-B8434471CDEC}" type="sibTrans" cxnId="{7AA3609F-5B18-4C39-AB99-BD53739D5483}">
      <dgm:prSet/>
      <dgm:spPr/>
      <dgm:t>
        <a:bodyPr/>
        <a:lstStyle/>
        <a:p>
          <a:endParaRPr lang="en-US"/>
        </a:p>
      </dgm:t>
    </dgm:pt>
    <dgm:pt modelId="{65CF9D56-12C5-468C-9229-1BA3ED6E2B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This is a high-level review where immaterial variances are expected, i.e. no budget for an occasional $3,000 expense.</a:t>
          </a:r>
        </a:p>
      </dgm:t>
    </dgm:pt>
    <dgm:pt modelId="{9A618573-79A4-41FB-A5AF-E480AB8EB32E}" type="parTrans" cxnId="{46FF5EB1-64E6-4D88-A779-1EB9BD1D6C81}">
      <dgm:prSet/>
      <dgm:spPr/>
      <dgm:t>
        <a:bodyPr/>
        <a:lstStyle/>
        <a:p>
          <a:endParaRPr lang="en-US"/>
        </a:p>
      </dgm:t>
    </dgm:pt>
    <dgm:pt modelId="{6BDF4F60-2180-4986-AFE2-51E9AC67B1E9}" type="sibTrans" cxnId="{46FF5EB1-64E6-4D88-A779-1EB9BD1D6C81}">
      <dgm:prSet/>
      <dgm:spPr/>
      <dgm:t>
        <a:bodyPr/>
        <a:lstStyle/>
        <a:p>
          <a:endParaRPr lang="en-US"/>
        </a:p>
      </dgm:t>
    </dgm:pt>
    <dgm:pt modelId="{79EA2BBB-95BF-4404-B25A-D98900EDB3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 goal is to have a clean quarter close every three months, but December is particularly important because it is the month we take a permanent picture of how mid-year closed and this is the first formal review of the fiscal year for divisions.</a:t>
          </a:r>
        </a:p>
      </dgm:t>
    </dgm:pt>
    <dgm:pt modelId="{1D35CEDA-C534-4E70-82FC-85817527622D}" type="parTrans" cxnId="{90802F21-7EAE-4AA5-816C-3DA8C80DCDAF}">
      <dgm:prSet/>
      <dgm:spPr/>
      <dgm:t>
        <a:bodyPr/>
        <a:lstStyle/>
        <a:p>
          <a:endParaRPr lang="en-US"/>
        </a:p>
      </dgm:t>
    </dgm:pt>
    <dgm:pt modelId="{FE339F6F-5B8E-4330-97FB-0DAA29DAE016}" type="sibTrans" cxnId="{90802F21-7EAE-4AA5-816C-3DA8C80DCDAF}">
      <dgm:prSet/>
      <dgm:spPr/>
      <dgm:t>
        <a:bodyPr/>
        <a:lstStyle/>
        <a:p>
          <a:endParaRPr lang="en-US"/>
        </a:p>
      </dgm:t>
    </dgm:pt>
    <dgm:pt modelId="{DD557167-EA06-4C1C-A48B-6DC138BF5A19}" type="pres">
      <dgm:prSet presAssocID="{548B6537-6A15-48F9-88D6-93077BC69FFF}" presName="root" presStyleCnt="0">
        <dgm:presLayoutVars>
          <dgm:dir/>
          <dgm:resizeHandles val="exact"/>
        </dgm:presLayoutVars>
      </dgm:prSet>
      <dgm:spPr/>
    </dgm:pt>
    <dgm:pt modelId="{70C819AF-DBE4-4E6A-9A34-35D9D1156EC9}" type="pres">
      <dgm:prSet presAssocID="{090B0650-2BEC-4487-A679-A26F0F318324}" presName="compNode" presStyleCnt="0"/>
      <dgm:spPr/>
    </dgm:pt>
    <dgm:pt modelId="{4E5C4F35-93BC-4177-806D-5B3943848BAF}" type="pres">
      <dgm:prSet presAssocID="{090B0650-2BEC-4487-A679-A26F0F318324}" presName="bgRect" presStyleLbl="bgShp" presStyleIdx="0" presStyleCnt="5" custLinFactNeighborX="120" custLinFactNeighborY="3475"/>
      <dgm:spPr/>
    </dgm:pt>
    <dgm:pt modelId="{0CD5BE40-4DCD-429A-A9E2-19C1BC467CFB}" type="pres">
      <dgm:prSet presAssocID="{090B0650-2BEC-4487-A679-A26F0F318324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E30DCFA2-3CAE-4F1A-B3A9-DF6750E7BB15}" type="pres">
      <dgm:prSet presAssocID="{090B0650-2BEC-4487-A679-A26F0F318324}" presName="spaceRect" presStyleCnt="0"/>
      <dgm:spPr/>
    </dgm:pt>
    <dgm:pt modelId="{0B00572C-921F-4B69-B56F-95F3565B6F76}" type="pres">
      <dgm:prSet presAssocID="{090B0650-2BEC-4487-A679-A26F0F318324}" presName="parTx" presStyleLbl="revTx" presStyleIdx="0" presStyleCnt="5">
        <dgm:presLayoutVars>
          <dgm:chMax val="0"/>
          <dgm:chPref val="0"/>
        </dgm:presLayoutVars>
      </dgm:prSet>
      <dgm:spPr/>
    </dgm:pt>
    <dgm:pt modelId="{3864CB3E-C8E3-4845-BE08-18657D5CA474}" type="pres">
      <dgm:prSet presAssocID="{88BA8F3E-1F1E-40C2-A883-E85B957214B4}" presName="sibTrans" presStyleCnt="0"/>
      <dgm:spPr/>
    </dgm:pt>
    <dgm:pt modelId="{DB2A99A6-279B-45E2-8D1C-243EFCE4CD8A}" type="pres">
      <dgm:prSet presAssocID="{B3D3D9F9-611F-475E-8CAA-E9B4CA449CA8}" presName="compNode" presStyleCnt="0"/>
      <dgm:spPr/>
    </dgm:pt>
    <dgm:pt modelId="{7A733864-9B50-4EA5-A01E-155BE5D1A93D}" type="pres">
      <dgm:prSet presAssocID="{B3D3D9F9-611F-475E-8CAA-E9B4CA449CA8}" presName="bgRect" presStyleLbl="bgShp" presStyleIdx="1" presStyleCnt="5" custLinFactNeighborY="-2991"/>
      <dgm:spPr/>
    </dgm:pt>
    <dgm:pt modelId="{D9CBAAEA-CAE4-47B1-8C88-6640E37DED7C}" type="pres">
      <dgm:prSet presAssocID="{B3D3D9F9-611F-475E-8CAA-E9B4CA449CA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F7ED4E97-3BA3-44FE-A1C9-18E60B15A4E9}" type="pres">
      <dgm:prSet presAssocID="{B3D3D9F9-611F-475E-8CAA-E9B4CA449CA8}" presName="spaceRect" presStyleCnt="0"/>
      <dgm:spPr/>
    </dgm:pt>
    <dgm:pt modelId="{207DB8C0-F141-4DEB-A241-FFB35CB2505F}" type="pres">
      <dgm:prSet presAssocID="{B3D3D9F9-611F-475E-8CAA-E9B4CA449CA8}" presName="parTx" presStyleLbl="revTx" presStyleIdx="1" presStyleCnt="5">
        <dgm:presLayoutVars>
          <dgm:chMax val="0"/>
          <dgm:chPref val="0"/>
        </dgm:presLayoutVars>
      </dgm:prSet>
      <dgm:spPr/>
    </dgm:pt>
    <dgm:pt modelId="{7743CFD2-6846-4CE7-B7F2-2A525EBAD79F}" type="pres">
      <dgm:prSet presAssocID="{7B410E87-0394-49B6-A161-497E65EF76BE}" presName="sibTrans" presStyleCnt="0"/>
      <dgm:spPr/>
    </dgm:pt>
    <dgm:pt modelId="{3116C529-B225-460B-B7A4-72D7419A9457}" type="pres">
      <dgm:prSet presAssocID="{73F958E3-0686-40D3-8684-5EBEA307D102}" presName="compNode" presStyleCnt="0"/>
      <dgm:spPr/>
    </dgm:pt>
    <dgm:pt modelId="{550AAEB3-18ED-468D-AB3C-0BA635D980EA}" type="pres">
      <dgm:prSet presAssocID="{73F958E3-0686-40D3-8684-5EBEA307D102}" presName="bgRect" presStyleLbl="bgShp" presStyleIdx="2" presStyleCnt="5" custLinFactNeighborX="151" custLinFactNeighborY="1994"/>
      <dgm:spPr/>
    </dgm:pt>
    <dgm:pt modelId="{10F6D15C-2AFB-4AE6-B82C-877BE888CDD9}" type="pres">
      <dgm:prSet presAssocID="{73F958E3-0686-40D3-8684-5EBEA307D102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24A9B4B-02E2-4EC1-A49E-B8215DDB1102}" type="pres">
      <dgm:prSet presAssocID="{73F958E3-0686-40D3-8684-5EBEA307D102}" presName="spaceRect" presStyleCnt="0"/>
      <dgm:spPr/>
    </dgm:pt>
    <dgm:pt modelId="{94656792-80DE-442E-8CBB-66E63FF33230}" type="pres">
      <dgm:prSet presAssocID="{73F958E3-0686-40D3-8684-5EBEA307D102}" presName="parTx" presStyleLbl="revTx" presStyleIdx="2" presStyleCnt="5">
        <dgm:presLayoutVars>
          <dgm:chMax val="0"/>
          <dgm:chPref val="0"/>
        </dgm:presLayoutVars>
      </dgm:prSet>
      <dgm:spPr/>
    </dgm:pt>
    <dgm:pt modelId="{CAF73384-02ED-4407-850D-25C1BBC216D1}" type="pres">
      <dgm:prSet presAssocID="{89B648F7-3370-4289-A4C6-B8434471CDEC}" presName="sibTrans" presStyleCnt="0"/>
      <dgm:spPr/>
    </dgm:pt>
    <dgm:pt modelId="{1B3FFFEC-3F18-4F21-84FD-B16A89E4854A}" type="pres">
      <dgm:prSet presAssocID="{65CF9D56-12C5-468C-9229-1BA3ED6E2BAA}" presName="compNode" presStyleCnt="0"/>
      <dgm:spPr/>
    </dgm:pt>
    <dgm:pt modelId="{FB25DC53-100B-4127-BE6E-A8CAA3E226F0}" type="pres">
      <dgm:prSet presAssocID="{65CF9D56-12C5-468C-9229-1BA3ED6E2BAA}" presName="bgRect" presStyleLbl="bgShp" presStyleIdx="3" presStyleCnt="5"/>
      <dgm:spPr/>
    </dgm:pt>
    <dgm:pt modelId="{0433AC39-A854-46D1-8E01-C9317D769ECF}" type="pres">
      <dgm:prSet presAssocID="{65CF9D56-12C5-468C-9229-1BA3ED6E2BAA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072E30D-2DA1-4CF5-9D5A-8FCECEB3AB4B}" type="pres">
      <dgm:prSet presAssocID="{65CF9D56-12C5-468C-9229-1BA3ED6E2BAA}" presName="spaceRect" presStyleCnt="0"/>
      <dgm:spPr/>
    </dgm:pt>
    <dgm:pt modelId="{289A689B-C30D-466B-AC27-93AF598E6E52}" type="pres">
      <dgm:prSet presAssocID="{65CF9D56-12C5-468C-9229-1BA3ED6E2BAA}" presName="parTx" presStyleLbl="revTx" presStyleIdx="3" presStyleCnt="5">
        <dgm:presLayoutVars>
          <dgm:chMax val="0"/>
          <dgm:chPref val="0"/>
        </dgm:presLayoutVars>
      </dgm:prSet>
      <dgm:spPr/>
    </dgm:pt>
    <dgm:pt modelId="{49760061-3093-47AC-A5FB-3398FD5F7D04}" type="pres">
      <dgm:prSet presAssocID="{6BDF4F60-2180-4986-AFE2-51E9AC67B1E9}" presName="sibTrans" presStyleCnt="0"/>
      <dgm:spPr/>
    </dgm:pt>
    <dgm:pt modelId="{DAB3E6E1-F69C-4C6D-9D0E-4A2E44F8C49C}" type="pres">
      <dgm:prSet presAssocID="{79EA2BBB-95BF-4404-B25A-D98900EDB369}" presName="compNode" presStyleCnt="0"/>
      <dgm:spPr/>
    </dgm:pt>
    <dgm:pt modelId="{F7B048D7-B894-447D-8638-CD51EB25D8E8}" type="pres">
      <dgm:prSet presAssocID="{79EA2BBB-95BF-4404-B25A-D98900EDB369}" presName="bgRect" presStyleLbl="bgShp" presStyleIdx="4" presStyleCnt="5"/>
      <dgm:spPr/>
    </dgm:pt>
    <dgm:pt modelId="{DC627DC8-0E16-4684-AF64-0647A92D2A2A}" type="pres">
      <dgm:prSet presAssocID="{79EA2BBB-95BF-4404-B25A-D98900EDB36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6DEC6396-91A6-4DCB-909E-0696FA439AD3}" type="pres">
      <dgm:prSet presAssocID="{79EA2BBB-95BF-4404-B25A-D98900EDB369}" presName="spaceRect" presStyleCnt="0"/>
      <dgm:spPr/>
    </dgm:pt>
    <dgm:pt modelId="{20968752-0139-4F0C-A772-FB196E3FCA27}" type="pres">
      <dgm:prSet presAssocID="{79EA2BBB-95BF-4404-B25A-D98900EDB369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0802F21-7EAE-4AA5-816C-3DA8C80DCDAF}" srcId="{548B6537-6A15-48F9-88D6-93077BC69FFF}" destId="{79EA2BBB-95BF-4404-B25A-D98900EDB369}" srcOrd="4" destOrd="0" parTransId="{1D35CEDA-C534-4E70-82FC-85817527622D}" sibTransId="{FE339F6F-5B8E-4330-97FB-0DAA29DAE016}"/>
    <dgm:cxn modelId="{E20E0F23-B868-4A4F-8C8C-BF120DAF4C0F}" type="presOf" srcId="{79EA2BBB-95BF-4404-B25A-D98900EDB369}" destId="{20968752-0139-4F0C-A772-FB196E3FCA27}" srcOrd="0" destOrd="0" presId="urn:microsoft.com/office/officeart/2018/2/layout/IconVerticalSolidList"/>
    <dgm:cxn modelId="{437DEB5E-C8F6-4CA7-A503-2F9197508B22}" type="presOf" srcId="{090B0650-2BEC-4487-A679-A26F0F318324}" destId="{0B00572C-921F-4B69-B56F-95F3565B6F76}" srcOrd="0" destOrd="0" presId="urn:microsoft.com/office/officeart/2018/2/layout/IconVerticalSolidList"/>
    <dgm:cxn modelId="{279BA165-146D-4B95-B416-9EE1C166EC96}" type="presOf" srcId="{B3D3D9F9-611F-475E-8CAA-E9B4CA449CA8}" destId="{207DB8C0-F141-4DEB-A241-FFB35CB2505F}" srcOrd="0" destOrd="0" presId="urn:microsoft.com/office/officeart/2018/2/layout/IconVerticalSolidList"/>
    <dgm:cxn modelId="{81CF5D49-9ABB-4B09-9E40-5166588A4C42}" type="presOf" srcId="{548B6537-6A15-48F9-88D6-93077BC69FFF}" destId="{DD557167-EA06-4C1C-A48B-6DC138BF5A19}" srcOrd="0" destOrd="0" presId="urn:microsoft.com/office/officeart/2018/2/layout/IconVerticalSolidList"/>
    <dgm:cxn modelId="{7AA3609F-5B18-4C39-AB99-BD53739D5483}" srcId="{548B6537-6A15-48F9-88D6-93077BC69FFF}" destId="{73F958E3-0686-40D3-8684-5EBEA307D102}" srcOrd="2" destOrd="0" parTransId="{845C3A67-3D6A-484E-99BE-3E68B74BB619}" sibTransId="{89B648F7-3370-4289-A4C6-B8434471CDEC}"/>
    <dgm:cxn modelId="{153A5FA0-0106-4491-8015-9945F7E4E3D7}" srcId="{548B6537-6A15-48F9-88D6-93077BC69FFF}" destId="{B3D3D9F9-611F-475E-8CAA-E9B4CA449CA8}" srcOrd="1" destOrd="0" parTransId="{AB149A08-07C2-4694-AA27-108FBF1C6802}" sibTransId="{7B410E87-0394-49B6-A161-497E65EF76BE}"/>
    <dgm:cxn modelId="{46FF5EB1-64E6-4D88-A779-1EB9BD1D6C81}" srcId="{548B6537-6A15-48F9-88D6-93077BC69FFF}" destId="{65CF9D56-12C5-468C-9229-1BA3ED6E2BAA}" srcOrd="3" destOrd="0" parTransId="{9A618573-79A4-41FB-A5AF-E480AB8EB32E}" sibTransId="{6BDF4F60-2180-4986-AFE2-51E9AC67B1E9}"/>
    <dgm:cxn modelId="{D3410BBB-E396-4CC6-BBFA-32031E2F8EAE}" srcId="{548B6537-6A15-48F9-88D6-93077BC69FFF}" destId="{090B0650-2BEC-4487-A679-A26F0F318324}" srcOrd="0" destOrd="0" parTransId="{BA2D9EF9-F2F2-4B23-B0E4-82413CB2510C}" sibTransId="{88BA8F3E-1F1E-40C2-A883-E85B957214B4}"/>
    <dgm:cxn modelId="{902A1EBE-9DB8-44FD-9141-58C570BA5962}" type="presOf" srcId="{65CF9D56-12C5-468C-9229-1BA3ED6E2BAA}" destId="{289A689B-C30D-466B-AC27-93AF598E6E52}" srcOrd="0" destOrd="0" presId="urn:microsoft.com/office/officeart/2018/2/layout/IconVerticalSolidList"/>
    <dgm:cxn modelId="{04EDD3FE-AD13-498C-BEF5-08884A2CEBF1}" type="presOf" srcId="{73F958E3-0686-40D3-8684-5EBEA307D102}" destId="{94656792-80DE-442E-8CBB-66E63FF33230}" srcOrd="0" destOrd="0" presId="urn:microsoft.com/office/officeart/2018/2/layout/IconVerticalSolidList"/>
    <dgm:cxn modelId="{E2C243EF-E123-4297-9E88-D416330E44CE}" type="presParOf" srcId="{DD557167-EA06-4C1C-A48B-6DC138BF5A19}" destId="{70C819AF-DBE4-4E6A-9A34-35D9D1156EC9}" srcOrd="0" destOrd="0" presId="urn:microsoft.com/office/officeart/2018/2/layout/IconVerticalSolidList"/>
    <dgm:cxn modelId="{0084E84D-F670-4F9A-99E3-9276B417A102}" type="presParOf" srcId="{70C819AF-DBE4-4E6A-9A34-35D9D1156EC9}" destId="{4E5C4F35-93BC-4177-806D-5B3943848BAF}" srcOrd="0" destOrd="0" presId="urn:microsoft.com/office/officeart/2018/2/layout/IconVerticalSolidList"/>
    <dgm:cxn modelId="{1B3D88FA-528F-4DC6-A7B0-AA536C6479A7}" type="presParOf" srcId="{70C819AF-DBE4-4E6A-9A34-35D9D1156EC9}" destId="{0CD5BE40-4DCD-429A-A9E2-19C1BC467CFB}" srcOrd="1" destOrd="0" presId="urn:microsoft.com/office/officeart/2018/2/layout/IconVerticalSolidList"/>
    <dgm:cxn modelId="{772EA7A4-A27E-4D29-833B-9FCD75003B11}" type="presParOf" srcId="{70C819AF-DBE4-4E6A-9A34-35D9D1156EC9}" destId="{E30DCFA2-3CAE-4F1A-B3A9-DF6750E7BB15}" srcOrd="2" destOrd="0" presId="urn:microsoft.com/office/officeart/2018/2/layout/IconVerticalSolidList"/>
    <dgm:cxn modelId="{371C0E66-9971-4AF6-9850-ACD675AFBFB8}" type="presParOf" srcId="{70C819AF-DBE4-4E6A-9A34-35D9D1156EC9}" destId="{0B00572C-921F-4B69-B56F-95F3565B6F76}" srcOrd="3" destOrd="0" presId="urn:microsoft.com/office/officeart/2018/2/layout/IconVerticalSolidList"/>
    <dgm:cxn modelId="{098A8DD1-99AD-47D6-82AD-13CD29C7FD80}" type="presParOf" srcId="{DD557167-EA06-4C1C-A48B-6DC138BF5A19}" destId="{3864CB3E-C8E3-4845-BE08-18657D5CA474}" srcOrd="1" destOrd="0" presId="urn:microsoft.com/office/officeart/2018/2/layout/IconVerticalSolidList"/>
    <dgm:cxn modelId="{3981E94F-4A0A-4BED-B857-6486B89470FE}" type="presParOf" srcId="{DD557167-EA06-4C1C-A48B-6DC138BF5A19}" destId="{DB2A99A6-279B-45E2-8D1C-243EFCE4CD8A}" srcOrd="2" destOrd="0" presId="urn:microsoft.com/office/officeart/2018/2/layout/IconVerticalSolidList"/>
    <dgm:cxn modelId="{97630944-AF7A-40CE-A0E3-8A82EF62563F}" type="presParOf" srcId="{DB2A99A6-279B-45E2-8D1C-243EFCE4CD8A}" destId="{7A733864-9B50-4EA5-A01E-155BE5D1A93D}" srcOrd="0" destOrd="0" presId="urn:microsoft.com/office/officeart/2018/2/layout/IconVerticalSolidList"/>
    <dgm:cxn modelId="{73F781E4-5AED-4D32-9E53-702B7C2ECD1B}" type="presParOf" srcId="{DB2A99A6-279B-45E2-8D1C-243EFCE4CD8A}" destId="{D9CBAAEA-CAE4-47B1-8C88-6640E37DED7C}" srcOrd="1" destOrd="0" presId="urn:microsoft.com/office/officeart/2018/2/layout/IconVerticalSolidList"/>
    <dgm:cxn modelId="{922941B0-1B33-4155-A995-15816DE00D3B}" type="presParOf" srcId="{DB2A99A6-279B-45E2-8D1C-243EFCE4CD8A}" destId="{F7ED4E97-3BA3-44FE-A1C9-18E60B15A4E9}" srcOrd="2" destOrd="0" presId="urn:microsoft.com/office/officeart/2018/2/layout/IconVerticalSolidList"/>
    <dgm:cxn modelId="{739E3029-5EDD-44CE-9200-7FA1A9410100}" type="presParOf" srcId="{DB2A99A6-279B-45E2-8D1C-243EFCE4CD8A}" destId="{207DB8C0-F141-4DEB-A241-FFB35CB2505F}" srcOrd="3" destOrd="0" presId="urn:microsoft.com/office/officeart/2018/2/layout/IconVerticalSolidList"/>
    <dgm:cxn modelId="{D442584E-539E-4E75-9328-AAC2F1FB1529}" type="presParOf" srcId="{DD557167-EA06-4C1C-A48B-6DC138BF5A19}" destId="{7743CFD2-6846-4CE7-B7F2-2A525EBAD79F}" srcOrd="3" destOrd="0" presId="urn:microsoft.com/office/officeart/2018/2/layout/IconVerticalSolidList"/>
    <dgm:cxn modelId="{831C9C1E-BA2C-493B-864E-B5B1671984B4}" type="presParOf" srcId="{DD557167-EA06-4C1C-A48B-6DC138BF5A19}" destId="{3116C529-B225-460B-B7A4-72D7419A9457}" srcOrd="4" destOrd="0" presId="urn:microsoft.com/office/officeart/2018/2/layout/IconVerticalSolidList"/>
    <dgm:cxn modelId="{ECA458CD-C446-4E7F-AE59-60E388FF3B4D}" type="presParOf" srcId="{3116C529-B225-460B-B7A4-72D7419A9457}" destId="{550AAEB3-18ED-468D-AB3C-0BA635D980EA}" srcOrd="0" destOrd="0" presId="urn:microsoft.com/office/officeart/2018/2/layout/IconVerticalSolidList"/>
    <dgm:cxn modelId="{4DA26C13-56CF-4368-A58F-905FC97984D4}" type="presParOf" srcId="{3116C529-B225-460B-B7A4-72D7419A9457}" destId="{10F6D15C-2AFB-4AE6-B82C-877BE888CDD9}" srcOrd="1" destOrd="0" presId="urn:microsoft.com/office/officeart/2018/2/layout/IconVerticalSolidList"/>
    <dgm:cxn modelId="{EBF23ACA-A9BF-4554-BCDB-D49D80F00D80}" type="presParOf" srcId="{3116C529-B225-460B-B7A4-72D7419A9457}" destId="{224A9B4B-02E2-4EC1-A49E-B8215DDB1102}" srcOrd="2" destOrd="0" presId="urn:microsoft.com/office/officeart/2018/2/layout/IconVerticalSolidList"/>
    <dgm:cxn modelId="{9EF89280-1677-4ED5-AB1F-F9DCD53CEA53}" type="presParOf" srcId="{3116C529-B225-460B-B7A4-72D7419A9457}" destId="{94656792-80DE-442E-8CBB-66E63FF33230}" srcOrd="3" destOrd="0" presId="urn:microsoft.com/office/officeart/2018/2/layout/IconVerticalSolidList"/>
    <dgm:cxn modelId="{E192D0EC-124B-4CDE-858D-283C31362B6E}" type="presParOf" srcId="{DD557167-EA06-4C1C-A48B-6DC138BF5A19}" destId="{CAF73384-02ED-4407-850D-25C1BBC216D1}" srcOrd="5" destOrd="0" presId="urn:microsoft.com/office/officeart/2018/2/layout/IconVerticalSolidList"/>
    <dgm:cxn modelId="{31654594-5A1F-4A70-A885-EFBC4DEA9324}" type="presParOf" srcId="{DD557167-EA06-4C1C-A48B-6DC138BF5A19}" destId="{1B3FFFEC-3F18-4F21-84FD-B16A89E4854A}" srcOrd="6" destOrd="0" presId="urn:microsoft.com/office/officeart/2018/2/layout/IconVerticalSolidList"/>
    <dgm:cxn modelId="{1D0F6A67-06B5-45C9-B2B5-2906F95F0255}" type="presParOf" srcId="{1B3FFFEC-3F18-4F21-84FD-B16A89E4854A}" destId="{FB25DC53-100B-4127-BE6E-A8CAA3E226F0}" srcOrd="0" destOrd="0" presId="urn:microsoft.com/office/officeart/2018/2/layout/IconVerticalSolidList"/>
    <dgm:cxn modelId="{C45AF516-CA41-4F5B-84B2-A6F76D422296}" type="presParOf" srcId="{1B3FFFEC-3F18-4F21-84FD-B16A89E4854A}" destId="{0433AC39-A854-46D1-8E01-C9317D769ECF}" srcOrd="1" destOrd="0" presId="urn:microsoft.com/office/officeart/2018/2/layout/IconVerticalSolidList"/>
    <dgm:cxn modelId="{00C93DAC-968E-4047-A9E0-00F27B15CAB6}" type="presParOf" srcId="{1B3FFFEC-3F18-4F21-84FD-B16A89E4854A}" destId="{1072E30D-2DA1-4CF5-9D5A-8FCECEB3AB4B}" srcOrd="2" destOrd="0" presId="urn:microsoft.com/office/officeart/2018/2/layout/IconVerticalSolidList"/>
    <dgm:cxn modelId="{91774E8D-A232-40BC-9E0F-8FA4AF2BED6B}" type="presParOf" srcId="{1B3FFFEC-3F18-4F21-84FD-B16A89E4854A}" destId="{289A689B-C30D-466B-AC27-93AF598E6E52}" srcOrd="3" destOrd="0" presId="urn:microsoft.com/office/officeart/2018/2/layout/IconVerticalSolidList"/>
    <dgm:cxn modelId="{11137059-9245-41DC-8B81-3959D903F82C}" type="presParOf" srcId="{DD557167-EA06-4C1C-A48B-6DC138BF5A19}" destId="{49760061-3093-47AC-A5FB-3398FD5F7D04}" srcOrd="7" destOrd="0" presId="urn:microsoft.com/office/officeart/2018/2/layout/IconVerticalSolidList"/>
    <dgm:cxn modelId="{C336C746-F9CB-422E-B31F-C92F1B97961B}" type="presParOf" srcId="{DD557167-EA06-4C1C-A48B-6DC138BF5A19}" destId="{DAB3E6E1-F69C-4C6D-9D0E-4A2E44F8C49C}" srcOrd="8" destOrd="0" presId="urn:microsoft.com/office/officeart/2018/2/layout/IconVerticalSolidList"/>
    <dgm:cxn modelId="{BE57FE39-7B4A-4A21-9923-17D8BCC0B1DF}" type="presParOf" srcId="{DAB3E6E1-F69C-4C6D-9D0E-4A2E44F8C49C}" destId="{F7B048D7-B894-447D-8638-CD51EB25D8E8}" srcOrd="0" destOrd="0" presId="urn:microsoft.com/office/officeart/2018/2/layout/IconVerticalSolidList"/>
    <dgm:cxn modelId="{C620CDCE-A4B7-49BA-8369-34271E5F92FE}" type="presParOf" srcId="{DAB3E6E1-F69C-4C6D-9D0E-4A2E44F8C49C}" destId="{DC627DC8-0E16-4684-AF64-0647A92D2A2A}" srcOrd="1" destOrd="0" presId="urn:microsoft.com/office/officeart/2018/2/layout/IconVerticalSolidList"/>
    <dgm:cxn modelId="{DCE11BA2-CD5F-4A0A-9368-E79B7F58BD7A}" type="presParOf" srcId="{DAB3E6E1-F69C-4C6D-9D0E-4A2E44F8C49C}" destId="{6DEC6396-91A6-4DCB-909E-0696FA439AD3}" srcOrd="2" destOrd="0" presId="urn:microsoft.com/office/officeart/2018/2/layout/IconVerticalSolidList"/>
    <dgm:cxn modelId="{FBD5A19D-22A9-427E-A513-B64A94CD6008}" type="presParOf" srcId="{DAB3E6E1-F69C-4C6D-9D0E-4A2E44F8C49C}" destId="{20968752-0139-4F0C-A772-FB196E3FCA2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CBBF8E-E2AD-4155-958E-7AF102BD888C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5F0B641-C17E-4BE8-BC43-FF05E05641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Review budget reports through December financial close</a:t>
          </a:r>
        </a:p>
      </dgm:t>
    </dgm:pt>
    <dgm:pt modelId="{9AC6F66C-3BD7-4A80-96C7-E9F600BE501A}" type="parTrans" cxnId="{09403D1A-E11C-44EC-97EC-F439A2CD9078}">
      <dgm:prSet/>
      <dgm:spPr/>
      <dgm:t>
        <a:bodyPr/>
        <a:lstStyle/>
        <a:p>
          <a:endParaRPr lang="en-US"/>
        </a:p>
      </dgm:t>
    </dgm:pt>
    <dgm:pt modelId="{21E60E50-8C3E-4BC7-BDC9-B4DA2467F93C}" type="sibTrans" cxnId="{09403D1A-E11C-44EC-97EC-F439A2CD9078}">
      <dgm:prSet/>
      <dgm:spPr/>
      <dgm:t>
        <a:bodyPr/>
        <a:lstStyle/>
        <a:p>
          <a:endParaRPr lang="en-US"/>
        </a:p>
      </dgm:t>
    </dgm:pt>
    <dgm:pt modelId="{A23CC2A4-E80D-4720-9306-EBE3E345D2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Analyze variance and trends</a:t>
          </a:r>
        </a:p>
      </dgm:t>
    </dgm:pt>
    <dgm:pt modelId="{5ED79D87-9B98-4455-820D-2FC4C53625BE}" type="parTrans" cxnId="{8E34DED7-BA5C-49A6-84AF-EEC05F5BEB67}">
      <dgm:prSet/>
      <dgm:spPr/>
      <dgm:t>
        <a:bodyPr/>
        <a:lstStyle/>
        <a:p>
          <a:endParaRPr lang="en-US"/>
        </a:p>
      </dgm:t>
    </dgm:pt>
    <dgm:pt modelId="{D1952B41-6C7E-448F-8E59-B5AE8585C6A4}" type="sibTrans" cxnId="{8E34DED7-BA5C-49A6-84AF-EEC05F5BEB67}">
      <dgm:prSet/>
      <dgm:spPr/>
      <dgm:t>
        <a:bodyPr/>
        <a:lstStyle/>
        <a:p>
          <a:endParaRPr lang="en-US"/>
        </a:p>
      </dgm:t>
    </dgm:pt>
    <dgm:pt modelId="{0532963A-20BE-4D08-A51F-ABABB8B6815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Note any issues and questions.</a:t>
          </a:r>
        </a:p>
      </dgm:t>
    </dgm:pt>
    <dgm:pt modelId="{2CCF9B63-5231-4DF8-AC52-DB5D5F27792C}" type="parTrans" cxnId="{C7EC373D-A347-470F-8FE6-FC53F0C68AD8}">
      <dgm:prSet/>
      <dgm:spPr/>
      <dgm:t>
        <a:bodyPr/>
        <a:lstStyle/>
        <a:p>
          <a:endParaRPr lang="en-US"/>
        </a:p>
      </dgm:t>
    </dgm:pt>
    <dgm:pt modelId="{7B935F87-8E9D-4D4F-852B-809FFA3C6714}" type="sibTrans" cxnId="{C7EC373D-A347-470F-8FE6-FC53F0C68AD8}">
      <dgm:prSet/>
      <dgm:spPr/>
      <dgm:t>
        <a:bodyPr/>
        <a:lstStyle/>
        <a:p>
          <a:endParaRPr lang="en-US"/>
        </a:p>
      </dgm:t>
    </dgm:pt>
    <dgm:pt modelId="{44F2CB9B-8285-4A18-87FD-1E45238DC1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Take immediate action to resolve any issues by submitting budget transfers/LDAs/expenditure transfers.</a:t>
          </a:r>
        </a:p>
      </dgm:t>
    </dgm:pt>
    <dgm:pt modelId="{C4C1339A-4F02-4988-BA30-8AA15397E41A}" type="parTrans" cxnId="{CC2C0263-8297-4CB9-9E00-2046BB0FA9B6}">
      <dgm:prSet/>
      <dgm:spPr/>
      <dgm:t>
        <a:bodyPr/>
        <a:lstStyle/>
        <a:p>
          <a:endParaRPr lang="en-US"/>
        </a:p>
      </dgm:t>
    </dgm:pt>
    <dgm:pt modelId="{D3FCBAC9-0134-4CE0-9A9F-422F1CE9DE2F}" type="sibTrans" cxnId="{CC2C0263-8297-4CB9-9E00-2046BB0FA9B6}">
      <dgm:prSet/>
      <dgm:spPr/>
      <dgm:t>
        <a:bodyPr/>
        <a:lstStyle/>
        <a:p>
          <a:endParaRPr lang="en-US"/>
        </a:p>
      </dgm:t>
    </dgm:pt>
    <dgm:pt modelId="{D4BCBF7A-9638-455A-8068-9C4E3B097F91}" type="pres">
      <dgm:prSet presAssocID="{D5CBBF8E-E2AD-4155-958E-7AF102BD888C}" presName="Name0" presStyleCnt="0">
        <dgm:presLayoutVars>
          <dgm:dir/>
          <dgm:resizeHandles val="exact"/>
        </dgm:presLayoutVars>
      </dgm:prSet>
      <dgm:spPr/>
    </dgm:pt>
    <dgm:pt modelId="{B62E497A-DF23-4E7C-9DD7-9FB5A9EC8CE5}" type="pres">
      <dgm:prSet presAssocID="{75F0B641-C17E-4BE8-BC43-FF05E0564147}" presName="node" presStyleLbl="node1" presStyleIdx="0" presStyleCnt="4">
        <dgm:presLayoutVars>
          <dgm:bulletEnabled val="1"/>
        </dgm:presLayoutVars>
      </dgm:prSet>
      <dgm:spPr/>
    </dgm:pt>
    <dgm:pt modelId="{8AE4BF99-5010-418F-A5AB-6BEB46347824}" type="pres">
      <dgm:prSet presAssocID="{21E60E50-8C3E-4BC7-BDC9-B4DA2467F93C}" presName="sibTrans" presStyleLbl="sibTrans1D1" presStyleIdx="0" presStyleCnt="3"/>
      <dgm:spPr/>
    </dgm:pt>
    <dgm:pt modelId="{7CA33803-6B9A-41E5-AA29-F997E2F7A1B9}" type="pres">
      <dgm:prSet presAssocID="{21E60E50-8C3E-4BC7-BDC9-B4DA2467F93C}" presName="connectorText" presStyleLbl="sibTrans1D1" presStyleIdx="0" presStyleCnt="3"/>
      <dgm:spPr/>
    </dgm:pt>
    <dgm:pt modelId="{F585CC62-85B0-4D12-ABE3-5ECD9ED2C884}" type="pres">
      <dgm:prSet presAssocID="{A23CC2A4-E80D-4720-9306-EBE3E345D2F6}" presName="node" presStyleLbl="node1" presStyleIdx="1" presStyleCnt="4">
        <dgm:presLayoutVars>
          <dgm:bulletEnabled val="1"/>
        </dgm:presLayoutVars>
      </dgm:prSet>
      <dgm:spPr/>
    </dgm:pt>
    <dgm:pt modelId="{AA5336DE-2515-4B59-A0F2-42D390F4BC20}" type="pres">
      <dgm:prSet presAssocID="{D1952B41-6C7E-448F-8E59-B5AE8585C6A4}" presName="sibTrans" presStyleLbl="sibTrans1D1" presStyleIdx="1" presStyleCnt="3"/>
      <dgm:spPr/>
    </dgm:pt>
    <dgm:pt modelId="{620841C7-CB22-4775-A8DD-EC73055AED9C}" type="pres">
      <dgm:prSet presAssocID="{D1952B41-6C7E-448F-8E59-B5AE8585C6A4}" presName="connectorText" presStyleLbl="sibTrans1D1" presStyleIdx="1" presStyleCnt="3"/>
      <dgm:spPr/>
    </dgm:pt>
    <dgm:pt modelId="{575F8D19-61F5-41E3-9C27-8B43A7F9157D}" type="pres">
      <dgm:prSet presAssocID="{0532963A-20BE-4D08-A51F-ABABB8B68156}" presName="node" presStyleLbl="node1" presStyleIdx="2" presStyleCnt="4">
        <dgm:presLayoutVars>
          <dgm:bulletEnabled val="1"/>
        </dgm:presLayoutVars>
      </dgm:prSet>
      <dgm:spPr/>
    </dgm:pt>
    <dgm:pt modelId="{80E326C5-FAC8-410E-B09B-1F264943C51C}" type="pres">
      <dgm:prSet presAssocID="{7B935F87-8E9D-4D4F-852B-809FFA3C6714}" presName="sibTrans" presStyleLbl="sibTrans1D1" presStyleIdx="2" presStyleCnt="3"/>
      <dgm:spPr/>
    </dgm:pt>
    <dgm:pt modelId="{5ECA34EE-F1B3-4E3C-ADB4-821BD5678B2B}" type="pres">
      <dgm:prSet presAssocID="{7B935F87-8E9D-4D4F-852B-809FFA3C6714}" presName="connectorText" presStyleLbl="sibTrans1D1" presStyleIdx="2" presStyleCnt="3"/>
      <dgm:spPr/>
    </dgm:pt>
    <dgm:pt modelId="{6FECA21A-3890-4022-9551-D2F8F6160C9C}" type="pres">
      <dgm:prSet presAssocID="{44F2CB9B-8285-4A18-87FD-1E45238DC122}" presName="node" presStyleLbl="node1" presStyleIdx="3" presStyleCnt="4">
        <dgm:presLayoutVars>
          <dgm:bulletEnabled val="1"/>
        </dgm:presLayoutVars>
      </dgm:prSet>
      <dgm:spPr/>
    </dgm:pt>
  </dgm:ptLst>
  <dgm:cxnLst>
    <dgm:cxn modelId="{CC4A4316-C00F-434A-9AA4-79AF792733B7}" type="presOf" srcId="{7B935F87-8E9D-4D4F-852B-809FFA3C6714}" destId="{80E326C5-FAC8-410E-B09B-1F264943C51C}" srcOrd="0" destOrd="0" presId="urn:microsoft.com/office/officeart/2016/7/layout/RepeatingBendingProcessNew"/>
    <dgm:cxn modelId="{09403D1A-E11C-44EC-97EC-F439A2CD9078}" srcId="{D5CBBF8E-E2AD-4155-958E-7AF102BD888C}" destId="{75F0B641-C17E-4BE8-BC43-FF05E0564147}" srcOrd="0" destOrd="0" parTransId="{9AC6F66C-3BD7-4A80-96C7-E9F600BE501A}" sibTransId="{21E60E50-8C3E-4BC7-BDC9-B4DA2467F93C}"/>
    <dgm:cxn modelId="{81D31C39-C1E1-4D87-B514-5333C904DC5F}" type="presOf" srcId="{A23CC2A4-E80D-4720-9306-EBE3E345D2F6}" destId="{F585CC62-85B0-4D12-ABE3-5ECD9ED2C884}" srcOrd="0" destOrd="0" presId="urn:microsoft.com/office/officeart/2016/7/layout/RepeatingBendingProcessNew"/>
    <dgm:cxn modelId="{C7EC373D-A347-470F-8FE6-FC53F0C68AD8}" srcId="{D5CBBF8E-E2AD-4155-958E-7AF102BD888C}" destId="{0532963A-20BE-4D08-A51F-ABABB8B68156}" srcOrd="2" destOrd="0" parTransId="{2CCF9B63-5231-4DF8-AC52-DB5D5F27792C}" sibTransId="{7B935F87-8E9D-4D4F-852B-809FFA3C6714}"/>
    <dgm:cxn modelId="{CC2C0263-8297-4CB9-9E00-2046BB0FA9B6}" srcId="{D5CBBF8E-E2AD-4155-958E-7AF102BD888C}" destId="{44F2CB9B-8285-4A18-87FD-1E45238DC122}" srcOrd="3" destOrd="0" parTransId="{C4C1339A-4F02-4988-BA30-8AA15397E41A}" sibTransId="{D3FCBAC9-0134-4CE0-9A9F-422F1CE9DE2F}"/>
    <dgm:cxn modelId="{65FCCF48-EBFF-4D29-A185-466A6FF61C24}" type="presOf" srcId="{7B935F87-8E9D-4D4F-852B-809FFA3C6714}" destId="{5ECA34EE-F1B3-4E3C-ADB4-821BD5678B2B}" srcOrd="1" destOrd="0" presId="urn:microsoft.com/office/officeart/2016/7/layout/RepeatingBendingProcessNew"/>
    <dgm:cxn modelId="{C53AC14E-83C7-46E2-8092-F5F66339C861}" type="presOf" srcId="{0532963A-20BE-4D08-A51F-ABABB8B68156}" destId="{575F8D19-61F5-41E3-9C27-8B43A7F9157D}" srcOrd="0" destOrd="0" presId="urn:microsoft.com/office/officeart/2016/7/layout/RepeatingBendingProcessNew"/>
    <dgm:cxn modelId="{1414B38D-B9AF-49E6-86F4-CD94DCC092D0}" type="presOf" srcId="{21E60E50-8C3E-4BC7-BDC9-B4DA2467F93C}" destId="{7CA33803-6B9A-41E5-AA29-F997E2F7A1B9}" srcOrd="1" destOrd="0" presId="urn:microsoft.com/office/officeart/2016/7/layout/RepeatingBendingProcessNew"/>
    <dgm:cxn modelId="{EC7224A4-940F-4F4E-81F4-FD4EE14C5399}" type="presOf" srcId="{75F0B641-C17E-4BE8-BC43-FF05E0564147}" destId="{B62E497A-DF23-4E7C-9DD7-9FB5A9EC8CE5}" srcOrd="0" destOrd="0" presId="urn:microsoft.com/office/officeart/2016/7/layout/RepeatingBendingProcessNew"/>
    <dgm:cxn modelId="{FA5D57C9-C6D4-4EB4-9C30-61F2C11FA256}" type="presOf" srcId="{D1952B41-6C7E-448F-8E59-B5AE8585C6A4}" destId="{AA5336DE-2515-4B59-A0F2-42D390F4BC20}" srcOrd="0" destOrd="0" presId="urn:microsoft.com/office/officeart/2016/7/layout/RepeatingBendingProcessNew"/>
    <dgm:cxn modelId="{8E34DED7-BA5C-49A6-84AF-EEC05F5BEB67}" srcId="{D5CBBF8E-E2AD-4155-958E-7AF102BD888C}" destId="{A23CC2A4-E80D-4720-9306-EBE3E345D2F6}" srcOrd="1" destOrd="0" parTransId="{5ED79D87-9B98-4455-820D-2FC4C53625BE}" sibTransId="{D1952B41-6C7E-448F-8E59-B5AE8585C6A4}"/>
    <dgm:cxn modelId="{FF6809DB-D343-44ED-80B8-B6E5ABCC63F2}" type="presOf" srcId="{D1952B41-6C7E-448F-8E59-B5AE8585C6A4}" destId="{620841C7-CB22-4775-A8DD-EC73055AED9C}" srcOrd="1" destOrd="0" presId="urn:microsoft.com/office/officeart/2016/7/layout/RepeatingBendingProcessNew"/>
    <dgm:cxn modelId="{1A1A35DF-13AF-4606-AE9F-65E212C839B1}" type="presOf" srcId="{D5CBBF8E-E2AD-4155-958E-7AF102BD888C}" destId="{D4BCBF7A-9638-455A-8068-9C4E3B097F91}" srcOrd="0" destOrd="0" presId="urn:microsoft.com/office/officeart/2016/7/layout/RepeatingBendingProcessNew"/>
    <dgm:cxn modelId="{1843D5DF-B6FF-46D3-8DF0-11BEF93F8973}" type="presOf" srcId="{44F2CB9B-8285-4A18-87FD-1E45238DC122}" destId="{6FECA21A-3890-4022-9551-D2F8F6160C9C}" srcOrd="0" destOrd="0" presId="urn:microsoft.com/office/officeart/2016/7/layout/RepeatingBendingProcessNew"/>
    <dgm:cxn modelId="{B31FB7EE-1664-4A22-9E80-9635E704E1A9}" type="presOf" srcId="{21E60E50-8C3E-4BC7-BDC9-B4DA2467F93C}" destId="{8AE4BF99-5010-418F-A5AB-6BEB46347824}" srcOrd="0" destOrd="0" presId="urn:microsoft.com/office/officeart/2016/7/layout/RepeatingBendingProcessNew"/>
    <dgm:cxn modelId="{F3E98A4F-1828-4DF9-970E-5AB6586FD2C1}" type="presParOf" srcId="{D4BCBF7A-9638-455A-8068-9C4E3B097F91}" destId="{B62E497A-DF23-4E7C-9DD7-9FB5A9EC8CE5}" srcOrd="0" destOrd="0" presId="urn:microsoft.com/office/officeart/2016/7/layout/RepeatingBendingProcessNew"/>
    <dgm:cxn modelId="{2B76D549-2ACA-4FC1-B474-FD96F8078CC4}" type="presParOf" srcId="{D4BCBF7A-9638-455A-8068-9C4E3B097F91}" destId="{8AE4BF99-5010-418F-A5AB-6BEB46347824}" srcOrd="1" destOrd="0" presId="urn:microsoft.com/office/officeart/2016/7/layout/RepeatingBendingProcessNew"/>
    <dgm:cxn modelId="{32FE4C8D-8C81-489B-BF5A-61E7182D5AA8}" type="presParOf" srcId="{8AE4BF99-5010-418F-A5AB-6BEB46347824}" destId="{7CA33803-6B9A-41E5-AA29-F997E2F7A1B9}" srcOrd="0" destOrd="0" presId="urn:microsoft.com/office/officeart/2016/7/layout/RepeatingBendingProcessNew"/>
    <dgm:cxn modelId="{ED219CF4-6503-466B-944F-FB2BDEF54B0C}" type="presParOf" srcId="{D4BCBF7A-9638-455A-8068-9C4E3B097F91}" destId="{F585CC62-85B0-4D12-ABE3-5ECD9ED2C884}" srcOrd="2" destOrd="0" presId="urn:microsoft.com/office/officeart/2016/7/layout/RepeatingBendingProcessNew"/>
    <dgm:cxn modelId="{460E2CCC-697F-4396-B3EB-BA8CE3C35E98}" type="presParOf" srcId="{D4BCBF7A-9638-455A-8068-9C4E3B097F91}" destId="{AA5336DE-2515-4B59-A0F2-42D390F4BC20}" srcOrd="3" destOrd="0" presId="urn:microsoft.com/office/officeart/2016/7/layout/RepeatingBendingProcessNew"/>
    <dgm:cxn modelId="{23AE75F8-F4B9-46F6-B4DB-A583C93EEEBC}" type="presParOf" srcId="{AA5336DE-2515-4B59-A0F2-42D390F4BC20}" destId="{620841C7-CB22-4775-A8DD-EC73055AED9C}" srcOrd="0" destOrd="0" presId="urn:microsoft.com/office/officeart/2016/7/layout/RepeatingBendingProcessNew"/>
    <dgm:cxn modelId="{521BD414-95E7-4CA8-81B3-A05E4BFFA396}" type="presParOf" srcId="{D4BCBF7A-9638-455A-8068-9C4E3B097F91}" destId="{575F8D19-61F5-41E3-9C27-8B43A7F9157D}" srcOrd="4" destOrd="0" presId="urn:microsoft.com/office/officeart/2016/7/layout/RepeatingBendingProcessNew"/>
    <dgm:cxn modelId="{829BF0DC-4EB4-42E0-B06C-8950F0B6C5E6}" type="presParOf" srcId="{D4BCBF7A-9638-455A-8068-9C4E3B097F91}" destId="{80E326C5-FAC8-410E-B09B-1F264943C51C}" srcOrd="5" destOrd="0" presId="urn:microsoft.com/office/officeart/2016/7/layout/RepeatingBendingProcessNew"/>
    <dgm:cxn modelId="{58EBA8A4-C024-468F-B883-1018A2D6CCAE}" type="presParOf" srcId="{80E326C5-FAC8-410E-B09B-1F264943C51C}" destId="{5ECA34EE-F1B3-4E3C-ADB4-821BD5678B2B}" srcOrd="0" destOrd="0" presId="urn:microsoft.com/office/officeart/2016/7/layout/RepeatingBendingProcessNew"/>
    <dgm:cxn modelId="{293F961D-8097-4FCA-A4EE-44ED44667FA2}" type="presParOf" srcId="{D4BCBF7A-9638-455A-8068-9C4E3B097F91}" destId="{6FECA21A-3890-4022-9551-D2F8F6160C9C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921E6E-B599-40EE-B133-3D3D5F3CE8AE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8CB604B-E410-48D2-9867-59F6FC71AA0A}">
      <dgm:prSet/>
      <dgm:spPr/>
      <dgm:t>
        <a:bodyPr/>
        <a:lstStyle/>
        <a:p>
          <a:pPr algn="ctr"/>
          <a:r>
            <a:rPr lang="en-US" dirty="0"/>
            <a:t>Validate data</a:t>
          </a:r>
        </a:p>
      </dgm:t>
    </dgm:pt>
    <dgm:pt modelId="{9816615B-B886-40B6-9F9B-D903E237147E}" type="parTrans" cxnId="{E3232EA8-D124-4910-815C-9140BF3AF366}">
      <dgm:prSet/>
      <dgm:spPr/>
      <dgm:t>
        <a:bodyPr/>
        <a:lstStyle/>
        <a:p>
          <a:endParaRPr lang="en-US"/>
        </a:p>
      </dgm:t>
    </dgm:pt>
    <dgm:pt modelId="{DDFF978C-5770-4961-A52E-C9CF98D558DF}" type="sibTrans" cxnId="{E3232EA8-D124-4910-815C-9140BF3AF366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72A93BE2-14B0-4033-9A89-05FDDCE4F6C1}">
      <dgm:prSet/>
      <dgm:spPr/>
      <dgm:t>
        <a:bodyPr/>
        <a:lstStyle/>
        <a:p>
          <a:pPr algn="ctr"/>
          <a:r>
            <a:rPr lang="en-US" dirty="0"/>
            <a:t>Submit any corrections</a:t>
          </a:r>
        </a:p>
      </dgm:t>
    </dgm:pt>
    <dgm:pt modelId="{87F61C2E-8246-43A4-A90B-D3A0776F1284}" type="parTrans" cxnId="{DF89AD3A-F153-4EFE-93A1-8ADBF93E977B}">
      <dgm:prSet/>
      <dgm:spPr/>
      <dgm:t>
        <a:bodyPr/>
        <a:lstStyle/>
        <a:p>
          <a:endParaRPr lang="en-US"/>
        </a:p>
      </dgm:t>
    </dgm:pt>
    <dgm:pt modelId="{C9E44457-7D15-4DC3-B76D-9254C7878A77}" type="sibTrans" cxnId="{DF89AD3A-F153-4EFE-93A1-8ADBF93E977B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EE8254E1-E938-4CB7-94AD-C9F759FB6C27}">
      <dgm:prSet/>
      <dgm:spPr/>
      <dgm:t>
        <a:bodyPr/>
        <a:lstStyle/>
        <a:p>
          <a:pPr algn="ctr"/>
          <a:r>
            <a:rPr lang="en-US" dirty="0"/>
            <a:t>Review and confirm corrections are posted</a:t>
          </a:r>
        </a:p>
      </dgm:t>
    </dgm:pt>
    <dgm:pt modelId="{6E808E99-0B12-4B85-B0DC-BA186E085B5D}" type="parTrans" cxnId="{5729C785-B021-455A-984E-5A21043064F2}">
      <dgm:prSet/>
      <dgm:spPr/>
      <dgm:t>
        <a:bodyPr/>
        <a:lstStyle/>
        <a:p>
          <a:endParaRPr lang="en-US"/>
        </a:p>
      </dgm:t>
    </dgm:pt>
    <dgm:pt modelId="{67326619-58E9-4DB2-AB42-657C590F7FB2}" type="sibTrans" cxnId="{5729C785-B021-455A-984E-5A21043064F2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8085B6B0-5F00-4218-A28A-FC4115103F0C}" type="pres">
      <dgm:prSet presAssocID="{50921E6E-B599-40EE-B133-3D3D5F3CE8AE}" presName="Name0" presStyleCnt="0">
        <dgm:presLayoutVars>
          <dgm:animLvl val="lvl"/>
          <dgm:resizeHandles val="exact"/>
        </dgm:presLayoutVars>
      </dgm:prSet>
      <dgm:spPr/>
    </dgm:pt>
    <dgm:pt modelId="{D6E5E576-6615-47B7-89E1-B1054BE4A398}" type="pres">
      <dgm:prSet presAssocID="{48CB604B-E410-48D2-9867-59F6FC71AA0A}" presName="compositeNode" presStyleCnt="0">
        <dgm:presLayoutVars>
          <dgm:bulletEnabled val="1"/>
        </dgm:presLayoutVars>
      </dgm:prSet>
      <dgm:spPr/>
    </dgm:pt>
    <dgm:pt modelId="{AC7941AE-4C0D-45B4-9820-927CF8337792}" type="pres">
      <dgm:prSet presAssocID="{48CB604B-E410-48D2-9867-59F6FC71AA0A}" presName="bgRect" presStyleLbl="bgAccFollowNode1" presStyleIdx="0" presStyleCnt="3"/>
      <dgm:spPr/>
    </dgm:pt>
    <dgm:pt modelId="{039DE199-6498-40E3-AE82-A4A499E6D527}" type="pres">
      <dgm:prSet presAssocID="{DDFF978C-5770-4961-A52E-C9CF98D558DF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601AAE83-C8FE-4D7D-A7A1-7210BF1F67E3}" type="pres">
      <dgm:prSet presAssocID="{48CB604B-E410-48D2-9867-59F6FC71AA0A}" presName="bottomLine" presStyleLbl="alignNode1" presStyleIdx="1" presStyleCnt="6">
        <dgm:presLayoutVars/>
      </dgm:prSet>
      <dgm:spPr/>
    </dgm:pt>
    <dgm:pt modelId="{DC4785FF-D9E5-4A67-B1E2-065B40FE4E54}" type="pres">
      <dgm:prSet presAssocID="{48CB604B-E410-48D2-9867-59F6FC71AA0A}" presName="nodeText" presStyleLbl="bgAccFollowNode1" presStyleIdx="0" presStyleCnt="3">
        <dgm:presLayoutVars>
          <dgm:bulletEnabled val="1"/>
        </dgm:presLayoutVars>
      </dgm:prSet>
      <dgm:spPr/>
    </dgm:pt>
    <dgm:pt modelId="{D7F769B1-56DA-4730-8E38-A1DEC85806F9}" type="pres">
      <dgm:prSet presAssocID="{DDFF978C-5770-4961-A52E-C9CF98D558DF}" presName="sibTrans" presStyleCnt="0"/>
      <dgm:spPr/>
    </dgm:pt>
    <dgm:pt modelId="{CC71B7DA-3534-4F85-9202-5FAAE27F4EF8}" type="pres">
      <dgm:prSet presAssocID="{72A93BE2-14B0-4033-9A89-05FDDCE4F6C1}" presName="compositeNode" presStyleCnt="0">
        <dgm:presLayoutVars>
          <dgm:bulletEnabled val="1"/>
        </dgm:presLayoutVars>
      </dgm:prSet>
      <dgm:spPr/>
    </dgm:pt>
    <dgm:pt modelId="{9D35405D-5DE0-4BCF-B75B-475DC63A35F5}" type="pres">
      <dgm:prSet presAssocID="{72A93BE2-14B0-4033-9A89-05FDDCE4F6C1}" presName="bgRect" presStyleLbl="bgAccFollowNode1" presStyleIdx="1" presStyleCnt="3" custLinFactNeighborX="2257" custLinFactNeighborY="-4197"/>
      <dgm:spPr/>
    </dgm:pt>
    <dgm:pt modelId="{EDA6364D-AF20-41DD-A4A5-E4D00B505E58}" type="pres">
      <dgm:prSet presAssocID="{C9E44457-7D15-4DC3-B76D-9254C7878A77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09B57313-31EF-40DB-8B31-2901F03807FB}" type="pres">
      <dgm:prSet presAssocID="{72A93BE2-14B0-4033-9A89-05FDDCE4F6C1}" presName="bottomLine" presStyleLbl="alignNode1" presStyleIdx="3" presStyleCnt="6">
        <dgm:presLayoutVars/>
      </dgm:prSet>
      <dgm:spPr/>
    </dgm:pt>
    <dgm:pt modelId="{66DEEE2A-9C9A-49CE-ACD4-2B38A9E69694}" type="pres">
      <dgm:prSet presAssocID="{72A93BE2-14B0-4033-9A89-05FDDCE4F6C1}" presName="nodeText" presStyleLbl="bgAccFollowNode1" presStyleIdx="1" presStyleCnt="3">
        <dgm:presLayoutVars>
          <dgm:bulletEnabled val="1"/>
        </dgm:presLayoutVars>
      </dgm:prSet>
      <dgm:spPr/>
    </dgm:pt>
    <dgm:pt modelId="{DAB509E5-19E7-489F-9B9B-F4314A812D9D}" type="pres">
      <dgm:prSet presAssocID="{C9E44457-7D15-4DC3-B76D-9254C7878A77}" presName="sibTrans" presStyleCnt="0"/>
      <dgm:spPr/>
    </dgm:pt>
    <dgm:pt modelId="{A9AABA07-5D5B-41CE-A7E2-1B703B8AEF92}" type="pres">
      <dgm:prSet presAssocID="{EE8254E1-E938-4CB7-94AD-C9F759FB6C27}" presName="compositeNode" presStyleCnt="0">
        <dgm:presLayoutVars>
          <dgm:bulletEnabled val="1"/>
        </dgm:presLayoutVars>
      </dgm:prSet>
      <dgm:spPr/>
    </dgm:pt>
    <dgm:pt modelId="{5784A38B-CDD6-4899-8298-4ADF93661694}" type="pres">
      <dgm:prSet presAssocID="{EE8254E1-E938-4CB7-94AD-C9F759FB6C27}" presName="bgRect" presStyleLbl="bgAccFollowNode1" presStyleIdx="2" presStyleCnt="3"/>
      <dgm:spPr/>
    </dgm:pt>
    <dgm:pt modelId="{FAF07D0F-B70E-4845-BDCE-BF09BCAEC2CE}" type="pres">
      <dgm:prSet presAssocID="{67326619-58E9-4DB2-AB42-657C590F7FB2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AF091D78-63F7-463C-9B1E-C9A4C087DD15}" type="pres">
      <dgm:prSet presAssocID="{EE8254E1-E938-4CB7-94AD-C9F759FB6C27}" presName="bottomLine" presStyleLbl="alignNode1" presStyleIdx="5" presStyleCnt="6">
        <dgm:presLayoutVars/>
      </dgm:prSet>
      <dgm:spPr/>
    </dgm:pt>
    <dgm:pt modelId="{FA31FB92-8E07-4929-B349-3379886C9688}" type="pres">
      <dgm:prSet presAssocID="{EE8254E1-E938-4CB7-94AD-C9F759FB6C27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41B62E11-CD04-4B2C-9990-6893305BEB17}" type="presOf" srcId="{48CB604B-E410-48D2-9867-59F6FC71AA0A}" destId="{AC7941AE-4C0D-45B4-9820-927CF8337792}" srcOrd="0" destOrd="0" presId="urn:microsoft.com/office/officeart/2016/7/layout/BasicLinearProcessNumbered"/>
    <dgm:cxn modelId="{A55B7D27-3EBD-4122-B30A-A6CED0D0633B}" type="presOf" srcId="{DDFF978C-5770-4961-A52E-C9CF98D558DF}" destId="{039DE199-6498-40E3-AE82-A4A499E6D527}" srcOrd="0" destOrd="0" presId="urn:microsoft.com/office/officeart/2016/7/layout/BasicLinearProcessNumbered"/>
    <dgm:cxn modelId="{49C1602B-D974-45EC-B250-9FC2AD045032}" type="presOf" srcId="{EE8254E1-E938-4CB7-94AD-C9F759FB6C27}" destId="{FA31FB92-8E07-4929-B349-3379886C9688}" srcOrd="1" destOrd="0" presId="urn:microsoft.com/office/officeart/2016/7/layout/BasicLinearProcessNumbered"/>
    <dgm:cxn modelId="{33523F39-D988-4796-A86D-8225AD1727C6}" type="presOf" srcId="{50921E6E-B599-40EE-B133-3D3D5F3CE8AE}" destId="{8085B6B0-5F00-4218-A28A-FC4115103F0C}" srcOrd="0" destOrd="0" presId="urn:microsoft.com/office/officeart/2016/7/layout/BasicLinearProcessNumbered"/>
    <dgm:cxn modelId="{DF89AD3A-F153-4EFE-93A1-8ADBF93E977B}" srcId="{50921E6E-B599-40EE-B133-3D3D5F3CE8AE}" destId="{72A93BE2-14B0-4033-9A89-05FDDCE4F6C1}" srcOrd="1" destOrd="0" parTransId="{87F61C2E-8246-43A4-A90B-D3A0776F1284}" sibTransId="{C9E44457-7D15-4DC3-B76D-9254C7878A77}"/>
    <dgm:cxn modelId="{71E5E97D-461D-4D8F-B548-8F50AEDE68EB}" type="presOf" srcId="{C9E44457-7D15-4DC3-B76D-9254C7878A77}" destId="{EDA6364D-AF20-41DD-A4A5-E4D00B505E58}" srcOrd="0" destOrd="0" presId="urn:microsoft.com/office/officeart/2016/7/layout/BasicLinearProcessNumbered"/>
    <dgm:cxn modelId="{5729C785-B021-455A-984E-5A21043064F2}" srcId="{50921E6E-B599-40EE-B133-3D3D5F3CE8AE}" destId="{EE8254E1-E938-4CB7-94AD-C9F759FB6C27}" srcOrd="2" destOrd="0" parTransId="{6E808E99-0B12-4B85-B0DC-BA186E085B5D}" sibTransId="{67326619-58E9-4DB2-AB42-657C590F7FB2}"/>
    <dgm:cxn modelId="{DA20C89D-CBFE-4299-94BC-6B5D9C733BA4}" type="presOf" srcId="{67326619-58E9-4DB2-AB42-657C590F7FB2}" destId="{FAF07D0F-B70E-4845-BDCE-BF09BCAEC2CE}" srcOrd="0" destOrd="0" presId="urn:microsoft.com/office/officeart/2016/7/layout/BasicLinearProcessNumbered"/>
    <dgm:cxn modelId="{E3232EA8-D124-4910-815C-9140BF3AF366}" srcId="{50921E6E-B599-40EE-B133-3D3D5F3CE8AE}" destId="{48CB604B-E410-48D2-9867-59F6FC71AA0A}" srcOrd="0" destOrd="0" parTransId="{9816615B-B886-40B6-9F9B-D903E237147E}" sibTransId="{DDFF978C-5770-4961-A52E-C9CF98D558DF}"/>
    <dgm:cxn modelId="{C4A804B1-AEB6-46CD-BAA3-4C48FD7949CA}" type="presOf" srcId="{EE8254E1-E938-4CB7-94AD-C9F759FB6C27}" destId="{5784A38B-CDD6-4899-8298-4ADF93661694}" srcOrd="0" destOrd="0" presId="urn:microsoft.com/office/officeart/2016/7/layout/BasicLinearProcessNumbered"/>
    <dgm:cxn modelId="{524F45B5-B2A4-4DEE-80ED-CFD3010E25B5}" type="presOf" srcId="{48CB604B-E410-48D2-9867-59F6FC71AA0A}" destId="{DC4785FF-D9E5-4A67-B1E2-065B40FE4E54}" srcOrd="1" destOrd="0" presId="urn:microsoft.com/office/officeart/2016/7/layout/BasicLinearProcessNumbered"/>
    <dgm:cxn modelId="{F2897FB8-53A9-4790-9738-03A8B032FE8C}" type="presOf" srcId="{72A93BE2-14B0-4033-9A89-05FDDCE4F6C1}" destId="{9D35405D-5DE0-4BCF-B75B-475DC63A35F5}" srcOrd="0" destOrd="0" presId="urn:microsoft.com/office/officeart/2016/7/layout/BasicLinearProcessNumbered"/>
    <dgm:cxn modelId="{DFA173CC-11C1-455B-B8C3-DBE646B647C3}" type="presOf" srcId="{72A93BE2-14B0-4033-9A89-05FDDCE4F6C1}" destId="{66DEEE2A-9C9A-49CE-ACD4-2B38A9E69694}" srcOrd="1" destOrd="0" presId="urn:microsoft.com/office/officeart/2016/7/layout/BasicLinearProcessNumbered"/>
    <dgm:cxn modelId="{715FBE52-84A1-4168-BCC2-DCC06ED4CBE0}" type="presParOf" srcId="{8085B6B0-5F00-4218-A28A-FC4115103F0C}" destId="{D6E5E576-6615-47B7-89E1-B1054BE4A398}" srcOrd="0" destOrd="0" presId="urn:microsoft.com/office/officeart/2016/7/layout/BasicLinearProcessNumbered"/>
    <dgm:cxn modelId="{2799443E-69B1-498E-A524-CA6CC5F243B8}" type="presParOf" srcId="{D6E5E576-6615-47B7-89E1-B1054BE4A398}" destId="{AC7941AE-4C0D-45B4-9820-927CF8337792}" srcOrd="0" destOrd="0" presId="urn:microsoft.com/office/officeart/2016/7/layout/BasicLinearProcessNumbered"/>
    <dgm:cxn modelId="{7FC0285E-8686-4762-ADD7-2995DF70CDF1}" type="presParOf" srcId="{D6E5E576-6615-47B7-89E1-B1054BE4A398}" destId="{039DE199-6498-40E3-AE82-A4A499E6D527}" srcOrd="1" destOrd="0" presId="urn:microsoft.com/office/officeart/2016/7/layout/BasicLinearProcessNumbered"/>
    <dgm:cxn modelId="{0255A2ED-D715-4547-B296-22C5EAD059CC}" type="presParOf" srcId="{D6E5E576-6615-47B7-89E1-B1054BE4A398}" destId="{601AAE83-C8FE-4D7D-A7A1-7210BF1F67E3}" srcOrd="2" destOrd="0" presId="urn:microsoft.com/office/officeart/2016/7/layout/BasicLinearProcessNumbered"/>
    <dgm:cxn modelId="{7E624840-B4C7-4DCF-AEE7-BB526F3E1383}" type="presParOf" srcId="{D6E5E576-6615-47B7-89E1-B1054BE4A398}" destId="{DC4785FF-D9E5-4A67-B1E2-065B40FE4E54}" srcOrd="3" destOrd="0" presId="urn:microsoft.com/office/officeart/2016/7/layout/BasicLinearProcessNumbered"/>
    <dgm:cxn modelId="{BC818FC0-BA9E-4C27-9445-B53EAF75AC77}" type="presParOf" srcId="{8085B6B0-5F00-4218-A28A-FC4115103F0C}" destId="{D7F769B1-56DA-4730-8E38-A1DEC85806F9}" srcOrd="1" destOrd="0" presId="urn:microsoft.com/office/officeart/2016/7/layout/BasicLinearProcessNumbered"/>
    <dgm:cxn modelId="{77858D7C-8C22-4B69-B817-72BA28CCBEEC}" type="presParOf" srcId="{8085B6B0-5F00-4218-A28A-FC4115103F0C}" destId="{CC71B7DA-3534-4F85-9202-5FAAE27F4EF8}" srcOrd="2" destOrd="0" presId="urn:microsoft.com/office/officeart/2016/7/layout/BasicLinearProcessNumbered"/>
    <dgm:cxn modelId="{15200337-BFFC-4D75-B14F-E630621DBDBD}" type="presParOf" srcId="{CC71B7DA-3534-4F85-9202-5FAAE27F4EF8}" destId="{9D35405D-5DE0-4BCF-B75B-475DC63A35F5}" srcOrd="0" destOrd="0" presId="urn:microsoft.com/office/officeart/2016/7/layout/BasicLinearProcessNumbered"/>
    <dgm:cxn modelId="{5E1A7914-4C5D-49C5-92DA-D07D1BAE6FA6}" type="presParOf" srcId="{CC71B7DA-3534-4F85-9202-5FAAE27F4EF8}" destId="{EDA6364D-AF20-41DD-A4A5-E4D00B505E58}" srcOrd="1" destOrd="0" presId="urn:microsoft.com/office/officeart/2016/7/layout/BasicLinearProcessNumbered"/>
    <dgm:cxn modelId="{54E7FE87-0176-4D41-98F7-8EF87580BB18}" type="presParOf" srcId="{CC71B7DA-3534-4F85-9202-5FAAE27F4EF8}" destId="{09B57313-31EF-40DB-8B31-2901F03807FB}" srcOrd="2" destOrd="0" presId="urn:microsoft.com/office/officeart/2016/7/layout/BasicLinearProcessNumbered"/>
    <dgm:cxn modelId="{6618A6CE-2499-41AE-B2C0-7556533EA980}" type="presParOf" srcId="{CC71B7DA-3534-4F85-9202-5FAAE27F4EF8}" destId="{66DEEE2A-9C9A-49CE-ACD4-2B38A9E69694}" srcOrd="3" destOrd="0" presId="urn:microsoft.com/office/officeart/2016/7/layout/BasicLinearProcessNumbered"/>
    <dgm:cxn modelId="{DDCDBBAE-F1DA-45BF-98C4-414B75229815}" type="presParOf" srcId="{8085B6B0-5F00-4218-A28A-FC4115103F0C}" destId="{DAB509E5-19E7-489F-9B9B-F4314A812D9D}" srcOrd="3" destOrd="0" presId="urn:microsoft.com/office/officeart/2016/7/layout/BasicLinearProcessNumbered"/>
    <dgm:cxn modelId="{E72A76AD-A0EA-4D0B-B51A-5E13BC7938A6}" type="presParOf" srcId="{8085B6B0-5F00-4218-A28A-FC4115103F0C}" destId="{A9AABA07-5D5B-41CE-A7E2-1B703B8AEF92}" srcOrd="4" destOrd="0" presId="urn:microsoft.com/office/officeart/2016/7/layout/BasicLinearProcessNumbered"/>
    <dgm:cxn modelId="{380761C9-1364-4810-A0B1-5AF3EB91AB88}" type="presParOf" srcId="{A9AABA07-5D5B-41CE-A7E2-1B703B8AEF92}" destId="{5784A38B-CDD6-4899-8298-4ADF93661694}" srcOrd="0" destOrd="0" presId="urn:microsoft.com/office/officeart/2016/7/layout/BasicLinearProcessNumbered"/>
    <dgm:cxn modelId="{7B3408AB-FD96-454E-BEB1-2303A30D4713}" type="presParOf" srcId="{A9AABA07-5D5B-41CE-A7E2-1B703B8AEF92}" destId="{FAF07D0F-B70E-4845-BDCE-BF09BCAEC2CE}" srcOrd="1" destOrd="0" presId="urn:microsoft.com/office/officeart/2016/7/layout/BasicLinearProcessNumbered"/>
    <dgm:cxn modelId="{BE1896AA-AF4D-4D47-AE28-9198FBDB54BD}" type="presParOf" srcId="{A9AABA07-5D5B-41CE-A7E2-1B703B8AEF92}" destId="{AF091D78-63F7-463C-9B1E-C9A4C087DD15}" srcOrd="2" destOrd="0" presId="urn:microsoft.com/office/officeart/2016/7/layout/BasicLinearProcessNumbered"/>
    <dgm:cxn modelId="{AB4FD5A5-FDAC-4928-8115-FF29E7E67F10}" type="presParOf" srcId="{A9AABA07-5D5B-41CE-A7E2-1B703B8AEF92}" destId="{FA31FB92-8E07-4929-B349-3379886C9688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C4F35-93BC-4177-806D-5B3943848BAF}">
      <dsp:nvSpPr>
        <dsp:cNvPr id="0" name=""/>
        <dsp:cNvSpPr/>
      </dsp:nvSpPr>
      <dsp:spPr>
        <a:xfrm>
          <a:off x="0" y="27453"/>
          <a:ext cx="7027334" cy="637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D5BE40-4DCD-429A-A9E2-19C1BC467CFB}">
      <dsp:nvSpPr>
        <dsp:cNvPr id="0" name=""/>
        <dsp:cNvSpPr/>
      </dsp:nvSpPr>
      <dsp:spPr>
        <a:xfrm>
          <a:off x="192694" y="148644"/>
          <a:ext cx="350696" cy="3503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00572C-921F-4B69-B56F-95F3565B6F76}">
      <dsp:nvSpPr>
        <dsp:cNvPr id="0" name=""/>
        <dsp:cNvSpPr/>
      </dsp:nvSpPr>
      <dsp:spPr>
        <a:xfrm>
          <a:off x="736086" y="5317"/>
          <a:ext cx="6257992" cy="696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37" tIns="73737" rIns="73737" bIns="73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 CSU policy, we are required to review these reports and note any discrepancies, deficits and resolutions.</a:t>
          </a:r>
        </a:p>
      </dsp:txBody>
      <dsp:txXfrm>
        <a:off x="736086" y="5317"/>
        <a:ext cx="6257992" cy="696727"/>
      </dsp:txXfrm>
    </dsp:sp>
    <dsp:sp modelId="{7A733864-9B50-4EA5-A01E-155BE5D1A93D}">
      <dsp:nvSpPr>
        <dsp:cNvPr id="0" name=""/>
        <dsp:cNvSpPr/>
      </dsp:nvSpPr>
      <dsp:spPr>
        <a:xfrm>
          <a:off x="0" y="857173"/>
          <a:ext cx="7027334" cy="637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BAAEA-CAE4-47B1-8C88-6640E37DED7C}">
      <dsp:nvSpPr>
        <dsp:cNvPr id="0" name=""/>
        <dsp:cNvSpPr/>
      </dsp:nvSpPr>
      <dsp:spPr>
        <a:xfrm>
          <a:off x="192694" y="1019553"/>
          <a:ext cx="350696" cy="3503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7DB8C0-F141-4DEB-A241-FFB35CB2505F}">
      <dsp:nvSpPr>
        <dsp:cNvPr id="0" name=""/>
        <dsp:cNvSpPr/>
      </dsp:nvSpPr>
      <dsp:spPr>
        <a:xfrm>
          <a:off x="736086" y="876226"/>
          <a:ext cx="6257992" cy="696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37" tIns="73737" rIns="73737" bIns="73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This is our opportunity to ensure revenues look to be on track. </a:t>
          </a:r>
          <a:r>
            <a:rPr lang="en-US" sz="1400" kern="1200" dirty="0" err="1"/>
            <a:t>i.e</a:t>
          </a:r>
          <a:r>
            <a:rPr lang="en-US" sz="1400" kern="1200" dirty="0"/>
            <a:t> </a:t>
          </a:r>
          <a:r>
            <a:rPr lang="en-US" sz="1400" kern="1200" dirty="0" err="1"/>
            <a:t>cr</a:t>
          </a:r>
          <a:r>
            <a:rPr lang="en-US" sz="1400" kern="1200" dirty="0"/>
            <a:t> monthly. </a:t>
          </a:r>
          <a:r>
            <a:rPr lang="en-US" sz="1400" kern="1200" dirty="0" err="1"/>
            <a:t>i.e</a:t>
          </a:r>
          <a:r>
            <a:rPr lang="en-US" sz="1400" kern="1200" dirty="0"/>
            <a:t> bill submittal on time.</a:t>
          </a:r>
        </a:p>
      </dsp:txBody>
      <dsp:txXfrm>
        <a:off x="736086" y="876226"/>
        <a:ext cx="6257992" cy="696727"/>
      </dsp:txXfrm>
    </dsp:sp>
    <dsp:sp modelId="{550AAEB3-18ED-468D-AB3C-0BA635D980EA}">
      <dsp:nvSpPr>
        <dsp:cNvPr id="0" name=""/>
        <dsp:cNvSpPr/>
      </dsp:nvSpPr>
      <dsp:spPr>
        <a:xfrm>
          <a:off x="0" y="1759837"/>
          <a:ext cx="7027334" cy="637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F6D15C-2AFB-4AE6-B82C-877BE888CDD9}">
      <dsp:nvSpPr>
        <dsp:cNvPr id="0" name=""/>
        <dsp:cNvSpPr/>
      </dsp:nvSpPr>
      <dsp:spPr>
        <a:xfrm>
          <a:off x="192694" y="1890462"/>
          <a:ext cx="350696" cy="3503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56792-80DE-442E-8CBB-66E63FF33230}">
      <dsp:nvSpPr>
        <dsp:cNvPr id="0" name=""/>
        <dsp:cNvSpPr/>
      </dsp:nvSpPr>
      <dsp:spPr>
        <a:xfrm>
          <a:off x="736086" y="1747135"/>
          <a:ext cx="6257992" cy="696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37" tIns="73737" rIns="73737" bIns="73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At this point actuals for salaries are expected to be at 50% of budget.</a:t>
          </a:r>
        </a:p>
      </dsp:txBody>
      <dsp:txXfrm>
        <a:off x="736086" y="1747135"/>
        <a:ext cx="6257992" cy="696727"/>
      </dsp:txXfrm>
    </dsp:sp>
    <dsp:sp modelId="{FB25DC53-100B-4127-BE6E-A8CAA3E226F0}">
      <dsp:nvSpPr>
        <dsp:cNvPr id="0" name=""/>
        <dsp:cNvSpPr/>
      </dsp:nvSpPr>
      <dsp:spPr>
        <a:xfrm>
          <a:off x="0" y="2618045"/>
          <a:ext cx="7027334" cy="637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33AC39-A854-46D1-8E01-C9317D769ECF}">
      <dsp:nvSpPr>
        <dsp:cNvPr id="0" name=""/>
        <dsp:cNvSpPr/>
      </dsp:nvSpPr>
      <dsp:spPr>
        <a:xfrm>
          <a:off x="192694" y="2761371"/>
          <a:ext cx="350696" cy="3503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9A689B-C30D-466B-AC27-93AF598E6E52}">
      <dsp:nvSpPr>
        <dsp:cNvPr id="0" name=""/>
        <dsp:cNvSpPr/>
      </dsp:nvSpPr>
      <dsp:spPr>
        <a:xfrm>
          <a:off x="736086" y="2618045"/>
          <a:ext cx="6257992" cy="696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37" tIns="73737" rIns="73737" bIns="73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This is a high-level review where immaterial variances are expected, i.e. no budget for an occasional $3,000 expense.</a:t>
          </a:r>
        </a:p>
      </dsp:txBody>
      <dsp:txXfrm>
        <a:off x="736086" y="2618045"/>
        <a:ext cx="6257992" cy="696727"/>
      </dsp:txXfrm>
    </dsp:sp>
    <dsp:sp modelId="{F7B048D7-B894-447D-8638-CD51EB25D8E8}">
      <dsp:nvSpPr>
        <dsp:cNvPr id="0" name=""/>
        <dsp:cNvSpPr/>
      </dsp:nvSpPr>
      <dsp:spPr>
        <a:xfrm>
          <a:off x="0" y="3488954"/>
          <a:ext cx="7027334" cy="63700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627DC8-0E16-4684-AF64-0647A92D2A2A}">
      <dsp:nvSpPr>
        <dsp:cNvPr id="0" name=""/>
        <dsp:cNvSpPr/>
      </dsp:nvSpPr>
      <dsp:spPr>
        <a:xfrm>
          <a:off x="192883" y="3632281"/>
          <a:ext cx="350696" cy="3503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68752-0139-4F0C-A772-FB196E3FCA27}">
      <dsp:nvSpPr>
        <dsp:cNvPr id="0" name=""/>
        <dsp:cNvSpPr/>
      </dsp:nvSpPr>
      <dsp:spPr>
        <a:xfrm>
          <a:off x="736463" y="3488954"/>
          <a:ext cx="6221827" cy="696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37" tIns="73737" rIns="73737" bIns="73737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The goal is to have a clean quarter close every three months, but December is particularly important because it is the month we take a permanent picture of how mid-year closed and this is the first formal review of the fiscal year for divisions.</a:t>
          </a:r>
        </a:p>
      </dsp:txBody>
      <dsp:txXfrm>
        <a:off x="736463" y="3488954"/>
        <a:ext cx="6221827" cy="696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4BF99-5010-418F-A5AB-6BEB46347824}">
      <dsp:nvSpPr>
        <dsp:cNvPr id="0" name=""/>
        <dsp:cNvSpPr/>
      </dsp:nvSpPr>
      <dsp:spPr>
        <a:xfrm>
          <a:off x="1987379" y="1753485"/>
          <a:ext cx="4266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697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89295" y="1796919"/>
        <a:ext cx="22864" cy="4572"/>
      </dsp:txXfrm>
    </dsp:sp>
    <dsp:sp modelId="{B62E497A-DF23-4E7C-9DD7-9FB5A9EC8CE5}">
      <dsp:nvSpPr>
        <dsp:cNvPr id="0" name=""/>
        <dsp:cNvSpPr/>
      </dsp:nvSpPr>
      <dsp:spPr>
        <a:xfrm>
          <a:off x="931" y="1202731"/>
          <a:ext cx="1988248" cy="119294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426" tIns="102266" rIns="97426" bIns="102266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Review budget reports through December financial close</a:t>
          </a:r>
        </a:p>
      </dsp:txBody>
      <dsp:txXfrm>
        <a:off x="931" y="1202731"/>
        <a:ext cx="1988248" cy="1192948"/>
      </dsp:txXfrm>
    </dsp:sp>
    <dsp:sp modelId="{AA5336DE-2515-4B59-A0F2-42D390F4BC20}">
      <dsp:nvSpPr>
        <dsp:cNvPr id="0" name=""/>
        <dsp:cNvSpPr/>
      </dsp:nvSpPr>
      <dsp:spPr>
        <a:xfrm>
          <a:off x="995055" y="2393879"/>
          <a:ext cx="2445545" cy="426697"/>
        </a:xfrm>
        <a:custGeom>
          <a:avLst/>
          <a:gdLst/>
          <a:ahLst/>
          <a:cxnLst/>
          <a:rect l="0" t="0" r="0" b="0"/>
          <a:pathLst>
            <a:path>
              <a:moveTo>
                <a:pt x="2445545" y="0"/>
              </a:moveTo>
              <a:lnTo>
                <a:pt x="2445545" y="230448"/>
              </a:lnTo>
              <a:lnTo>
                <a:pt x="0" y="230448"/>
              </a:lnTo>
              <a:lnTo>
                <a:pt x="0" y="426697"/>
              </a:lnTo>
            </a:path>
          </a:pathLst>
        </a:custGeom>
        <a:noFill/>
        <a:ln w="9525" cap="rnd" cmpd="sng" algn="ctr">
          <a:solidFill>
            <a:schemeClr val="accent2">
              <a:hueOff val="1681577"/>
              <a:satOff val="-1786"/>
              <a:lumOff val="137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55629" y="2604942"/>
        <a:ext cx="124396" cy="4572"/>
      </dsp:txXfrm>
    </dsp:sp>
    <dsp:sp modelId="{F585CC62-85B0-4D12-ABE3-5ECD9ED2C884}">
      <dsp:nvSpPr>
        <dsp:cNvPr id="0" name=""/>
        <dsp:cNvSpPr/>
      </dsp:nvSpPr>
      <dsp:spPr>
        <a:xfrm>
          <a:off x="2446476" y="1202731"/>
          <a:ext cx="1988248" cy="119294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1121052"/>
                <a:satOff val="-1191"/>
                <a:lumOff val="915"/>
                <a:alphaOff val="0"/>
                <a:shade val="74000"/>
                <a:satMod val="130000"/>
                <a:lumMod val="90000"/>
              </a:schemeClr>
              <a:schemeClr val="accent2">
                <a:hueOff val="1121052"/>
                <a:satOff val="-1191"/>
                <a:lumOff val="91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426" tIns="102266" rIns="97426" bIns="102266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Analyze variance and trends</a:t>
          </a:r>
        </a:p>
      </dsp:txBody>
      <dsp:txXfrm>
        <a:off x="2446476" y="1202731"/>
        <a:ext cx="1988248" cy="1192948"/>
      </dsp:txXfrm>
    </dsp:sp>
    <dsp:sp modelId="{80E326C5-FAC8-410E-B09B-1F264943C51C}">
      <dsp:nvSpPr>
        <dsp:cNvPr id="0" name=""/>
        <dsp:cNvSpPr/>
      </dsp:nvSpPr>
      <dsp:spPr>
        <a:xfrm>
          <a:off x="1987379" y="3403731"/>
          <a:ext cx="42669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6697" y="45720"/>
              </a:lnTo>
            </a:path>
          </a:pathLst>
        </a:custGeom>
        <a:noFill/>
        <a:ln w="9525" cap="rnd" cmpd="sng" algn="ctr">
          <a:solidFill>
            <a:schemeClr val="accent2">
              <a:hueOff val="3363155"/>
              <a:satOff val="-3572"/>
              <a:lumOff val="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89295" y="3447164"/>
        <a:ext cx="22864" cy="4572"/>
      </dsp:txXfrm>
    </dsp:sp>
    <dsp:sp modelId="{575F8D19-61F5-41E3-9C27-8B43A7F9157D}">
      <dsp:nvSpPr>
        <dsp:cNvPr id="0" name=""/>
        <dsp:cNvSpPr/>
      </dsp:nvSpPr>
      <dsp:spPr>
        <a:xfrm>
          <a:off x="931" y="2852977"/>
          <a:ext cx="1988248" cy="119294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2242103"/>
                <a:satOff val="-2381"/>
                <a:lumOff val="1830"/>
                <a:alphaOff val="0"/>
                <a:shade val="74000"/>
                <a:satMod val="130000"/>
                <a:lumMod val="90000"/>
              </a:schemeClr>
              <a:schemeClr val="accent2">
                <a:hueOff val="2242103"/>
                <a:satOff val="-2381"/>
                <a:lumOff val="183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426" tIns="102266" rIns="97426" bIns="102266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Note any issues and questions.</a:t>
          </a:r>
        </a:p>
      </dsp:txBody>
      <dsp:txXfrm>
        <a:off x="931" y="2852977"/>
        <a:ext cx="1988248" cy="1192948"/>
      </dsp:txXfrm>
    </dsp:sp>
    <dsp:sp modelId="{6FECA21A-3890-4022-9551-D2F8F6160C9C}">
      <dsp:nvSpPr>
        <dsp:cNvPr id="0" name=""/>
        <dsp:cNvSpPr/>
      </dsp:nvSpPr>
      <dsp:spPr>
        <a:xfrm>
          <a:off x="2446476" y="2852977"/>
          <a:ext cx="1988248" cy="1192948"/>
        </a:xfrm>
        <a:prstGeom prst="rect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3363155"/>
                <a:satOff val="-3572"/>
                <a:lumOff val="2745"/>
                <a:alphaOff val="0"/>
                <a:shade val="74000"/>
                <a:satMod val="130000"/>
                <a:lumMod val="90000"/>
              </a:schemeClr>
              <a:schemeClr val="accent2">
                <a:hueOff val="3363155"/>
                <a:satOff val="-3572"/>
                <a:lumOff val="274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7426" tIns="102266" rIns="97426" bIns="102266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Take immediate action to resolve any issues by submitting budget transfers/LDAs/expenditure transfers.</a:t>
          </a:r>
        </a:p>
      </dsp:txBody>
      <dsp:txXfrm>
        <a:off x="2446476" y="2852977"/>
        <a:ext cx="1988248" cy="11929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941AE-4C0D-45B4-9820-927CF8337792}">
      <dsp:nvSpPr>
        <dsp:cNvPr id="0" name=""/>
        <dsp:cNvSpPr/>
      </dsp:nvSpPr>
      <dsp:spPr>
        <a:xfrm>
          <a:off x="0" y="0"/>
          <a:ext cx="2250280" cy="287488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41" tIns="330200" rIns="175441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Validate data</a:t>
          </a:r>
        </a:p>
      </dsp:txBody>
      <dsp:txXfrm>
        <a:off x="0" y="1092455"/>
        <a:ext cx="2250280" cy="1724929"/>
      </dsp:txXfrm>
    </dsp:sp>
    <dsp:sp modelId="{039DE199-6498-40E3-AE82-A4A499E6D527}">
      <dsp:nvSpPr>
        <dsp:cNvPr id="0" name=""/>
        <dsp:cNvSpPr/>
      </dsp:nvSpPr>
      <dsp:spPr>
        <a:xfrm>
          <a:off x="693907" y="287488"/>
          <a:ext cx="862464" cy="8624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41" tIns="12700" rIns="67241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</a:p>
      </dsp:txBody>
      <dsp:txXfrm>
        <a:off x="820212" y="413793"/>
        <a:ext cx="609854" cy="609854"/>
      </dsp:txXfrm>
    </dsp:sp>
    <dsp:sp modelId="{601AAE83-C8FE-4D7D-A7A1-7210BF1F67E3}">
      <dsp:nvSpPr>
        <dsp:cNvPr id="0" name=""/>
        <dsp:cNvSpPr/>
      </dsp:nvSpPr>
      <dsp:spPr>
        <a:xfrm>
          <a:off x="0" y="2874811"/>
          <a:ext cx="2250280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5405D-5DE0-4BCF-B75B-475DC63A35F5}">
      <dsp:nvSpPr>
        <dsp:cNvPr id="0" name=""/>
        <dsp:cNvSpPr/>
      </dsp:nvSpPr>
      <dsp:spPr>
        <a:xfrm>
          <a:off x="2526097" y="0"/>
          <a:ext cx="2250280" cy="287488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41" tIns="330200" rIns="175441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Submit any corrections</a:t>
          </a:r>
        </a:p>
      </dsp:txBody>
      <dsp:txXfrm>
        <a:off x="2526097" y="1092455"/>
        <a:ext cx="2250280" cy="1724929"/>
      </dsp:txXfrm>
    </dsp:sp>
    <dsp:sp modelId="{EDA6364D-AF20-41DD-A4A5-E4D00B505E58}">
      <dsp:nvSpPr>
        <dsp:cNvPr id="0" name=""/>
        <dsp:cNvSpPr/>
      </dsp:nvSpPr>
      <dsp:spPr>
        <a:xfrm>
          <a:off x="3169216" y="287488"/>
          <a:ext cx="862464" cy="8624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41" tIns="12700" rIns="67241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</a:p>
      </dsp:txBody>
      <dsp:txXfrm>
        <a:off x="3295521" y="413793"/>
        <a:ext cx="609854" cy="609854"/>
      </dsp:txXfrm>
    </dsp:sp>
    <dsp:sp modelId="{09B57313-31EF-40DB-8B31-2901F03807FB}">
      <dsp:nvSpPr>
        <dsp:cNvPr id="0" name=""/>
        <dsp:cNvSpPr/>
      </dsp:nvSpPr>
      <dsp:spPr>
        <a:xfrm>
          <a:off x="2475308" y="2874811"/>
          <a:ext cx="2250280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4A38B-CDD6-4899-8298-4ADF93661694}">
      <dsp:nvSpPr>
        <dsp:cNvPr id="0" name=""/>
        <dsp:cNvSpPr/>
      </dsp:nvSpPr>
      <dsp:spPr>
        <a:xfrm>
          <a:off x="4950616" y="0"/>
          <a:ext cx="2250280" cy="287488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441" tIns="330200" rIns="175441" bIns="3302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 and confirm corrections are posted</a:t>
          </a:r>
        </a:p>
      </dsp:txBody>
      <dsp:txXfrm>
        <a:off x="4950616" y="1092455"/>
        <a:ext cx="2250280" cy="1724929"/>
      </dsp:txXfrm>
    </dsp:sp>
    <dsp:sp modelId="{FAF07D0F-B70E-4845-BDCE-BF09BCAEC2CE}">
      <dsp:nvSpPr>
        <dsp:cNvPr id="0" name=""/>
        <dsp:cNvSpPr/>
      </dsp:nvSpPr>
      <dsp:spPr>
        <a:xfrm>
          <a:off x="5644524" y="287488"/>
          <a:ext cx="862464" cy="8624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241" tIns="12700" rIns="67241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3</a:t>
          </a:r>
        </a:p>
      </dsp:txBody>
      <dsp:txXfrm>
        <a:off x="5770829" y="413793"/>
        <a:ext cx="609854" cy="609854"/>
      </dsp:txXfrm>
    </dsp:sp>
    <dsp:sp modelId="{AF091D78-63F7-463C-9B1E-C9A4C087DD15}">
      <dsp:nvSpPr>
        <dsp:cNvPr id="0" name=""/>
        <dsp:cNvSpPr/>
      </dsp:nvSpPr>
      <dsp:spPr>
        <a:xfrm>
          <a:off x="4950616" y="2874811"/>
          <a:ext cx="2250280" cy="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5207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64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25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037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81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157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58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589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86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8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614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36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004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07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91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21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1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Adaptive Reports Overview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9CDB-2C04-5F35-6029-C08637C1E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LDAs processed through Q2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4523FC-8334-9B19-A710-F7B929866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403" y="2586038"/>
            <a:ext cx="3559132" cy="344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14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6229-176B-43A4-E122-865346CD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Position Incumbent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1DDE1-6930-C1C5-2090-30FEA40DC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~ Review it monthly to avoid LDAs ~</a:t>
            </a:r>
          </a:p>
          <a:p>
            <a:pPr marL="0" indent="0">
              <a:buNone/>
            </a:pPr>
            <a:r>
              <a:rPr lang="en-US" dirty="0"/>
              <a:t>Path to find it in PeopleSoft: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/>
              <a:t>You can “Add to Favorites” by clicking this option located in the top right corner: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4D4D82-2972-7AA9-0C84-6B8C7D63E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549" y="3409146"/>
            <a:ext cx="7120536" cy="252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F4CB6-0C4C-56DB-0F65-C301BDF6D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097" y="4451481"/>
            <a:ext cx="2561905" cy="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92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DF3AC-4124-04A2-D734-93BEA2B6A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5C0F3-D1CF-C996-E32F-FDFF7F1A6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Override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70406-FDB7-A07B-6E0E-133C2486D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1AC616-0FDC-3960-3ACA-FF62F2F75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28" y="2992035"/>
            <a:ext cx="7854696" cy="75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C9F59-17D0-D0C3-EC9F-B9AADCC2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FFA8F-F7BD-7A20-1F5F-A66C5FDA7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    ~ Any questions? ~</a:t>
            </a:r>
          </a:p>
        </p:txBody>
      </p:sp>
    </p:spTree>
    <p:extLst>
      <p:ext uri="{BB962C8B-B14F-4D97-AF65-F5344CB8AC3E}">
        <p14:creationId xmlns:p14="http://schemas.microsoft.com/office/powerpoint/2010/main" val="197469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Most used </a:t>
            </a:r>
            <a:r>
              <a:rPr sz="3200" b="1" dirty="0"/>
              <a:t>Adaptive Reports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CBE20-535F-4C9D-653F-F643A4BCE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7714" y="2531680"/>
            <a:ext cx="4028571" cy="336190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6D0E6D-D59B-36D8-B940-FBA48412C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2DF6-B52D-5A60-AD8D-E86F1DAFC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Mid Year </a:t>
            </a:r>
            <a:r>
              <a:rPr sz="3200" b="1" dirty="0"/>
              <a:t>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B207D-3292-3D4D-B935-219B87096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dirty="0"/>
          </a:p>
        </p:txBody>
      </p:sp>
      <p:graphicFrame>
        <p:nvGraphicFramePr>
          <p:cNvPr id="10" name="TextBox 3">
            <a:extLst>
              <a:ext uri="{FF2B5EF4-FFF2-40B4-BE49-F238E27FC236}">
                <a16:creationId xmlns:a16="http://schemas.microsoft.com/office/drawing/2014/main" id="{DF820693-F953-DEED-09E2-9CEFF38AB2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9366278"/>
              </p:ext>
            </p:extLst>
          </p:nvPr>
        </p:nvGraphicFramePr>
        <p:xfrm>
          <a:off x="1058333" y="1873250"/>
          <a:ext cx="7027334" cy="419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3370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592C92-FA41-AB17-6F71-0EC4C21AA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EED34-B8F5-B678-3722-EE61EC23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Mid Year Report</a:t>
            </a:r>
            <a:endParaRPr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19848-388A-F09F-08FD-3266C9AD7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F08396-C21F-455C-A292-5916526CD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226" y="2765631"/>
            <a:ext cx="5941135" cy="24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44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32E91-090F-C582-807B-E42283753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2AA10-B401-8BB2-05B7-F245AA1DA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Mid Year Report parameters</a:t>
            </a:r>
            <a:endParaRPr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3C65A-C874-C7E1-2EB3-21CA247F7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5AA2CD-2644-302A-E839-564753D54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42" y="2629143"/>
            <a:ext cx="6003407" cy="281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4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C23D4D-A9FD-0639-3198-D85988D06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75DC1-E30D-0F7A-2543-95747FA8D0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EC14EF-B3AA-0D99-F7AD-50EDBB1B9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1901"/>
            <a:ext cx="9144000" cy="31008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D390A48-6FC5-1E99-32CD-85C889C737EC}"/>
              </a:ext>
            </a:extLst>
          </p:cNvPr>
          <p:cNvSpPr txBox="1"/>
          <p:nvPr/>
        </p:nvSpPr>
        <p:spPr>
          <a:xfrm>
            <a:off x="2114550" y="1040194"/>
            <a:ext cx="4730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Mid-year report example</a:t>
            </a:r>
          </a:p>
        </p:txBody>
      </p:sp>
    </p:spTree>
    <p:extLst>
      <p:ext uri="{BB962C8B-B14F-4D97-AF65-F5344CB8AC3E}">
        <p14:creationId xmlns:p14="http://schemas.microsoft.com/office/powerpoint/2010/main" val="20759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4603" y="496088"/>
            <a:ext cx="2867411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6009" y="609600"/>
            <a:ext cx="2664004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99" y="1055077"/>
            <a:ext cx="1899682" cy="47945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Mid-Year Report Process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9039" y="-2"/>
            <a:ext cx="5654961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F3635A5-BDDC-25D8-4FB5-2793ADD744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902008"/>
              </p:ext>
            </p:extLst>
          </p:nvPr>
        </p:nvGraphicFramePr>
        <p:xfrm>
          <a:off x="4102554" y="804670"/>
          <a:ext cx="4435656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982132"/>
            <a:ext cx="7200897" cy="13038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When reviewing reports monthly</a:t>
            </a: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E784345-9673-9F2F-8579-FD09AF12AA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19036"/>
              </p:ext>
            </p:extLst>
          </p:nvPr>
        </p:nvGraphicFramePr>
        <p:xfrm>
          <a:off x="971550" y="2772384"/>
          <a:ext cx="72008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B8974-91BE-F673-6856-4B3E7FC85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 Deadlines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B231A31-9761-5750-D8E4-7D53DF20B4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137620"/>
              </p:ext>
            </p:extLst>
          </p:nvPr>
        </p:nvGraphicFramePr>
        <p:xfrm>
          <a:off x="1176338" y="2490788"/>
          <a:ext cx="6799260" cy="33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9815">
                  <a:extLst>
                    <a:ext uri="{9D8B030D-6E8A-4147-A177-3AD203B41FA5}">
                      <a16:colId xmlns:a16="http://schemas.microsoft.com/office/drawing/2014/main" val="608704333"/>
                    </a:ext>
                  </a:extLst>
                </a:gridCol>
                <a:gridCol w="1695847">
                  <a:extLst>
                    <a:ext uri="{9D8B030D-6E8A-4147-A177-3AD203B41FA5}">
                      <a16:colId xmlns:a16="http://schemas.microsoft.com/office/drawing/2014/main" val="2932278483"/>
                    </a:ext>
                  </a:extLst>
                </a:gridCol>
                <a:gridCol w="1703783">
                  <a:extLst>
                    <a:ext uri="{9D8B030D-6E8A-4147-A177-3AD203B41FA5}">
                      <a16:colId xmlns:a16="http://schemas.microsoft.com/office/drawing/2014/main" val="621485994"/>
                    </a:ext>
                  </a:extLst>
                </a:gridCol>
                <a:gridCol w="1699815">
                  <a:extLst>
                    <a:ext uri="{9D8B030D-6E8A-4147-A177-3AD203B41FA5}">
                      <a16:colId xmlns:a16="http://schemas.microsoft.com/office/drawing/2014/main" val="10135946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Labor Distribution Adjustments (LDAs) Deadlines: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For charge periods through: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Expenditure Transfers (ETs) Deadlines: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For transactions through: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3869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9/26/25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202508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1/14/26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10/31/25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508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12/29/25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202511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2/16/26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12/31/25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19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2/14/26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202601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4/21/26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3/31/26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997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4/15/26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202603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5/20/26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4/30/26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75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/>
                        <a:t>5/22/26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202604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6/10/26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5/31/26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533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762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6A616EE1D0934D9071426E22438CEC" ma:contentTypeVersion="7" ma:contentTypeDescription="Create a new document." ma:contentTypeScope="" ma:versionID="cd84a3faf91485f8c5c40b2222616912">
  <xsd:schema xmlns:xsd="http://www.w3.org/2001/XMLSchema" xmlns:xs="http://www.w3.org/2001/XMLSchema" xmlns:p="http://schemas.microsoft.com/office/2006/metadata/properties" xmlns:ns2="058c7e00-db55-4a66-9fb4-f40610176c62" targetNamespace="http://schemas.microsoft.com/office/2006/metadata/properties" ma:root="true" ma:fieldsID="9c74971b02fd8bde7567a730ba0f5401" ns2:_="">
    <xsd:import namespace="058c7e00-db55-4a66-9fb4-f40610176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8c7e00-db55-4a66-9fb4-f40610176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4ED08B5-B051-448D-8902-54EB33595A62}"/>
</file>

<file path=customXml/itemProps2.xml><?xml version="1.0" encoding="utf-8"?>
<ds:datastoreItem xmlns:ds="http://schemas.openxmlformats.org/officeDocument/2006/customXml" ds:itemID="{5CF209FE-D7C8-4AE2-9164-D4A8BDABAD15}"/>
</file>

<file path=customXml/itemProps3.xml><?xml version="1.0" encoding="utf-8"?>
<ds:datastoreItem xmlns:ds="http://schemas.openxmlformats.org/officeDocument/2006/customXml" ds:itemID="{B688C8B3-9E12-4578-91C0-9461CD1DBC94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3845</TotalTime>
  <Words>305</Words>
  <Application>Microsoft Office PowerPoint</Application>
  <PresentationFormat>On-screen Show (4:3)</PresentationFormat>
  <Paragraphs>59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Garamond</vt:lpstr>
      <vt:lpstr>Organic</vt:lpstr>
      <vt:lpstr>Adaptive Reports Overview</vt:lpstr>
      <vt:lpstr>Most used Adaptive Reports</vt:lpstr>
      <vt:lpstr>Mid Year Report</vt:lpstr>
      <vt:lpstr>Mid Year Report</vt:lpstr>
      <vt:lpstr>Mid Year Report parameters</vt:lpstr>
      <vt:lpstr>PowerPoint Presentation</vt:lpstr>
      <vt:lpstr>Mid-Year Report Process</vt:lpstr>
      <vt:lpstr>When reviewing reports monthly</vt:lpstr>
      <vt:lpstr>Periodic Deadlines</vt:lpstr>
      <vt:lpstr>LDAs processed through Q2</vt:lpstr>
      <vt:lpstr>Position Incumbent Report</vt:lpstr>
      <vt:lpstr>Override Requests</vt:lpstr>
      <vt:lpstr>Thank You!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Yesenia Acosta</dc:creator>
  <cp:keywords/>
  <dc:description>generated using python-pptx</dc:description>
  <cp:lastModifiedBy>Yesenia Acosta</cp:lastModifiedBy>
  <cp:revision>27</cp:revision>
  <dcterms:created xsi:type="dcterms:W3CDTF">2013-01-27T09:14:16Z</dcterms:created>
  <dcterms:modified xsi:type="dcterms:W3CDTF">2025-12-18T17:00:54Z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0x010100286A616EE1D0934D9071426E22438CEC</vt:lpwstr>
  </property>
</Properties>
</file>